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7" r:id="rId3"/>
    <p:sldId id="284" r:id="rId4"/>
    <p:sldId id="257" r:id="rId5"/>
    <p:sldId id="258" r:id="rId6"/>
    <p:sldId id="259" r:id="rId7"/>
    <p:sldId id="261" r:id="rId8"/>
    <p:sldId id="262" r:id="rId9"/>
    <p:sldId id="263" r:id="rId10"/>
    <p:sldId id="264" r:id="rId11"/>
    <p:sldId id="265" r:id="rId12"/>
    <p:sldId id="266" r:id="rId13"/>
    <p:sldId id="267" r:id="rId14"/>
    <p:sldId id="268" r:id="rId15"/>
    <p:sldId id="277" r:id="rId16"/>
    <p:sldId id="278" r:id="rId17"/>
    <p:sldId id="279" r:id="rId18"/>
    <p:sldId id="280" r:id="rId19"/>
    <p:sldId id="281" r:id="rId20"/>
    <p:sldId id="282" r:id="rId21"/>
    <p:sldId id="283" r:id="rId22"/>
    <p:sldId id="273" r:id="rId23"/>
    <p:sldId id="274" r:id="rId24"/>
    <p:sldId id="275" r:id="rId25"/>
    <p:sldId id="285" r:id="rId26"/>
    <p:sldId id="276" r:id="rId27"/>
    <p:sldId id="272" r:id="rId28"/>
    <p:sldId id="269" r:id="rId29"/>
    <p:sldId id="270" r:id="rId30"/>
    <p:sldId id="271" r:id="rId31"/>
    <p:sldId id="286" r:id="rId32"/>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0BBE63-4933-43B6-9320-2A0B300CC990}">
          <p14:sldIdLst>
            <p14:sldId id="256"/>
            <p14:sldId id="287"/>
            <p14:sldId id="284"/>
            <p14:sldId id="257"/>
            <p14:sldId id="258"/>
            <p14:sldId id="259"/>
            <p14:sldId id="261"/>
            <p14:sldId id="262"/>
            <p14:sldId id="263"/>
            <p14:sldId id="264"/>
            <p14:sldId id="265"/>
            <p14:sldId id="266"/>
            <p14:sldId id="267"/>
            <p14:sldId id="268"/>
            <p14:sldId id="277"/>
            <p14:sldId id="278"/>
            <p14:sldId id="279"/>
            <p14:sldId id="280"/>
            <p14:sldId id="281"/>
            <p14:sldId id="282"/>
            <p14:sldId id="283"/>
            <p14:sldId id="273"/>
            <p14:sldId id="274"/>
            <p14:sldId id="275"/>
            <p14:sldId id="285"/>
            <p14:sldId id="276"/>
            <p14:sldId id="272"/>
            <p14:sldId id="269"/>
            <p14:sldId id="270"/>
            <p14:sldId id="271"/>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27ADFB26-BCD5-48B8-B84F-1ECC30555178}"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948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DFB26-BCD5-48B8-B84F-1ECC3055517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414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DFB26-BCD5-48B8-B84F-1ECC3055517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374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DFB26-BCD5-48B8-B84F-1ECC3055517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638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ADFB26-BCD5-48B8-B84F-1ECC3055517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187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ADFB26-BCD5-48B8-B84F-1ECC3055517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131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ADFB26-BCD5-48B8-B84F-1ECC3055517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3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ADFB26-BCD5-48B8-B84F-1ECC3055517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700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ADFB26-BCD5-48B8-B84F-1ECC30555178}" type="slidenum">
              <a:rPr lang="en-US" smtClean="0"/>
              <a:t>‹#›</a:t>
            </a:fld>
            <a:endParaRPr lang="en-US" dirty="0"/>
          </a:p>
        </p:txBody>
      </p:sp>
    </p:spTree>
    <p:extLst>
      <p:ext uri="{BB962C8B-B14F-4D97-AF65-F5344CB8AC3E}">
        <p14:creationId xmlns:p14="http://schemas.microsoft.com/office/powerpoint/2010/main" val="108272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3BC99E-BD8F-4B73-A67C-3EAC17690EE1}" type="datetimeFigureOut">
              <a:rPr lang="en-US" smtClean="0"/>
              <a:t>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ADFB26-BCD5-48B8-B84F-1ECC3055517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330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D3BC99E-BD8F-4B73-A67C-3EAC17690EE1}" type="datetimeFigureOut">
              <a:rPr lang="en-US" smtClean="0"/>
              <a:t>6/11/2023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27ADFB26-BCD5-48B8-B84F-1ECC3055517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743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D3BC99E-BD8F-4B73-A67C-3EAC17690EE1}" type="datetimeFigureOut">
              <a:rPr lang="en-US" smtClean="0"/>
              <a:t>6/11/2023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7ADFB26-BCD5-48B8-B84F-1ECC30555178}"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1776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hs.texas.gov/services/safety/texas-human-trafficking-resource-center/health-care-practitioner-human-trafficking-training"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hs.texas.gov/services/safety/texas-human-trafficking-resource-center"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hs.texas.gov/sites/default/files/documents/services/safety/human-trafficking/provider-guidebook-services-victims-human-trafficking-texas.pdf"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ov.texas.gov/organization/cjd/childsextraffickin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ybertiplin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ea.texas.gov/about-tea/other-services/human-trafficking-of-school-aged-childr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exasattorneygeneral.gov/texas-human-trafficking-prevention-coordinating-counci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umantraffickinghotline.or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umantraffickinghotline.org/chat"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exasattorneygeneral.gov/" TargetMode="External"/><Relationship Id="rId2" Type="http://schemas.openxmlformats.org/officeDocument/2006/relationships/hyperlink" Target="https://www.texasattorneygeneral.gov/sites/default/files/files/divisions/open-government/Be-The-One-Poster.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32E4-C684-4F2D-BC43-06E0824B74AA}"/>
              </a:ext>
            </a:extLst>
          </p:cNvPr>
          <p:cNvSpPr>
            <a:spLocks noGrp="1"/>
          </p:cNvSpPr>
          <p:nvPr>
            <p:ph type="ctrTitle"/>
          </p:nvPr>
        </p:nvSpPr>
        <p:spPr>
          <a:xfrm>
            <a:off x="2322776" y="710484"/>
            <a:ext cx="8637073" cy="2541431"/>
          </a:xfrm>
        </p:spPr>
        <p:txBody>
          <a:bodyPr/>
          <a:lstStyle/>
          <a:p>
            <a:r>
              <a:rPr lang="en-US" dirty="0"/>
              <a:t>Human Trafficking in Texas</a:t>
            </a:r>
          </a:p>
        </p:txBody>
      </p:sp>
      <p:sp>
        <p:nvSpPr>
          <p:cNvPr id="3" name="Subtitle 2">
            <a:extLst>
              <a:ext uri="{FF2B5EF4-FFF2-40B4-BE49-F238E27FC236}">
                <a16:creationId xmlns:a16="http://schemas.microsoft.com/office/drawing/2014/main" id="{C30CA7AD-BEEE-434D-838C-FEA5C7558DC6}"/>
              </a:ext>
            </a:extLst>
          </p:cNvPr>
          <p:cNvSpPr>
            <a:spLocks noGrp="1"/>
          </p:cNvSpPr>
          <p:nvPr>
            <p:ph type="subTitle" idx="1"/>
          </p:nvPr>
        </p:nvSpPr>
        <p:spPr>
          <a:xfrm>
            <a:off x="2465282" y="3557412"/>
            <a:ext cx="8637072" cy="1518316"/>
          </a:xfrm>
        </p:spPr>
        <p:txBody>
          <a:bodyPr>
            <a:normAutofit fontScale="85000" lnSpcReduction="10000"/>
          </a:bodyPr>
          <a:lstStyle/>
          <a:p>
            <a:r>
              <a:rPr lang="en-US" dirty="0"/>
              <a:t>Information from the Texas Department of Health and Human Services, Texas Governor, Texas Attorney General and the National Human Trafficking Hotline</a:t>
            </a:r>
          </a:p>
          <a:p>
            <a:r>
              <a:rPr lang="en-US" b="1" i="1" dirty="0"/>
              <a:t>This presentation </a:t>
            </a:r>
            <a:r>
              <a:rPr lang="en-US" b="1" i="1" dirty="0">
                <a:latin typeface="Arial" panose="020B0604020202020204" pitchFamily="34" charset="0"/>
              </a:rPr>
              <a:t>does</a:t>
            </a:r>
            <a:r>
              <a:rPr lang="en-US" b="1" i="1" dirty="0">
                <a:effectLst/>
                <a:latin typeface="Arial" panose="020B0604020202020204" pitchFamily="34" charset="0"/>
              </a:rPr>
              <a:t> not count for continuing education credit for any health care practitioners in the audience</a:t>
            </a:r>
            <a:endParaRPr lang="en-US" b="1" i="1" dirty="0"/>
          </a:p>
        </p:txBody>
      </p:sp>
      <p:pic>
        <p:nvPicPr>
          <p:cNvPr id="27" name="Google Shape;86;p1">
            <a:extLst>
              <a:ext uri="{FF2B5EF4-FFF2-40B4-BE49-F238E27FC236}">
                <a16:creationId xmlns:a16="http://schemas.microsoft.com/office/drawing/2014/main" id="{86B55DB8-BCF7-45AD-959A-2EBDED655F70}"/>
              </a:ext>
            </a:extLst>
          </p:cNvPr>
          <p:cNvPicPr preferRelativeResize="0"/>
          <p:nvPr/>
        </p:nvPicPr>
        <p:blipFill rotWithShape="1">
          <a:blip r:embed="rId2">
            <a:alphaModFix/>
          </a:blip>
          <a:srcRect/>
          <a:stretch/>
        </p:blipFill>
        <p:spPr>
          <a:xfrm>
            <a:off x="515302" y="4876800"/>
            <a:ext cx="2638425" cy="972820"/>
          </a:xfrm>
          <a:prstGeom prst="rect">
            <a:avLst/>
          </a:prstGeom>
          <a:noFill/>
          <a:ln>
            <a:noFill/>
          </a:ln>
        </p:spPr>
      </p:pic>
      <p:pic>
        <p:nvPicPr>
          <p:cNvPr id="1028" name="Picture 4" descr="HHSC updates visitation rules for long-term care facilities">
            <a:extLst>
              <a:ext uri="{FF2B5EF4-FFF2-40B4-BE49-F238E27FC236}">
                <a16:creationId xmlns:a16="http://schemas.microsoft.com/office/drawing/2014/main" id="{BC9A6998-FF51-49E8-AAAC-A0B7664F1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275" y="5236995"/>
            <a:ext cx="2235972" cy="125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74781"/>
      </p:ext>
    </p:extLst>
  </p:cSld>
  <p:clrMapOvr>
    <a:masterClrMapping/>
  </p:clrMapOvr>
  <mc:AlternateContent xmlns:mc="http://schemas.openxmlformats.org/markup-compatibility/2006" xmlns:p14="http://schemas.microsoft.com/office/powerpoint/2010/main">
    <mc:Choice Requires="p14">
      <p:transition spd="slow" p14:dur="2000" advTm="7163"/>
    </mc:Choice>
    <mc:Fallback xmlns="">
      <p:transition spd="slow" advTm="71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175D-2075-42C9-9B81-78AB008CB624}"/>
              </a:ext>
            </a:extLst>
          </p:cNvPr>
          <p:cNvSpPr>
            <a:spLocks noGrp="1"/>
          </p:cNvSpPr>
          <p:nvPr>
            <p:ph type="title"/>
          </p:nvPr>
        </p:nvSpPr>
        <p:spPr/>
        <p:txBody>
          <a:bodyPr/>
          <a:lstStyle/>
          <a:p>
            <a:r>
              <a:rPr lang="en-US" b="1" i="0" dirty="0">
                <a:solidFill>
                  <a:srgbClr val="1B1B1B"/>
                </a:solidFill>
                <a:effectLst/>
                <a:latin typeface="Source Sans Pro Web"/>
              </a:rPr>
              <a:t>Other Indicators of Trafficking</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C2F88C19-F55F-4459-8DB2-15802F8E5810}"/>
              </a:ext>
            </a:extLst>
          </p:cNvPr>
          <p:cNvSpPr>
            <a:spLocks noGrp="1"/>
          </p:cNvSpPr>
          <p:nvPr>
            <p:ph idx="1"/>
          </p:nvPr>
        </p:nvSpPr>
        <p:spPr/>
        <p:txBody>
          <a:bodyPr/>
          <a:lstStyle/>
          <a:p>
            <a:pPr marL="0" indent="0" algn="l">
              <a:buNone/>
            </a:pPr>
            <a:endParaRPr lang="en-US" b="1" i="0" dirty="0">
              <a:solidFill>
                <a:srgbClr val="1B1B1B"/>
              </a:solidFill>
              <a:effectLst/>
              <a:latin typeface="Source Sans Pro Web"/>
            </a:endParaRPr>
          </a:p>
          <a:p>
            <a:pPr algn="l">
              <a:buFont typeface="Arial" panose="020B0604020202020204" pitchFamily="34" charset="0"/>
              <a:buChar char="•"/>
            </a:pPr>
            <a:r>
              <a:rPr lang="en-US" b="0" i="0" dirty="0">
                <a:solidFill>
                  <a:srgbClr val="1B1B1B"/>
                </a:solidFill>
                <a:effectLst/>
                <a:latin typeface="Source Sans Pro Web"/>
              </a:rPr>
              <a:t>Another person appears to be in control and does not let them answer questions</a:t>
            </a:r>
          </a:p>
          <a:p>
            <a:pPr algn="l">
              <a:buFont typeface="Arial" panose="020B0604020202020204" pitchFamily="34" charset="0"/>
              <a:buChar char="•"/>
            </a:pPr>
            <a:r>
              <a:rPr lang="en-US" b="0" i="0" dirty="0">
                <a:solidFill>
                  <a:srgbClr val="1B1B1B"/>
                </a:solidFill>
                <a:effectLst/>
                <a:latin typeface="Source Sans Pro Web"/>
              </a:rPr>
              <a:t>Reports a high number of sexual encounters</a:t>
            </a:r>
          </a:p>
          <a:p>
            <a:pPr algn="l">
              <a:buFont typeface="Arial" panose="020B0604020202020204" pitchFamily="34" charset="0"/>
              <a:buChar char="•"/>
            </a:pPr>
            <a:r>
              <a:rPr lang="en-US" b="0" i="0" dirty="0">
                <a:solidFill>
                  <a:srgbClr val="1B1B1B"/>
                </a:solidFill>
                <a:effectLst/>
                <a:latin typeface="Source Sans Pro Web"/>
              </a:rPr>
              <a:t>Does not have possession of their own identification documents</a:t>
            </a:r>
          </a:p>
          <a:p>
            <a:pPr algn="l">
              <a:buFont typeface="Arial" panose="020B0604020202020204" pitchFamily="34" charset="0"/>
              <a:buChar char="•"/>
            </a:pPr>
            <a:r>
              <a:rPr lang="en-US" b="0" i="0" dirty="0">
                <a:solidFill>
                  <a:srgbClr val="1B1B1B"/>
                </a:solidFill>
                <a:effectLst/>
                <a:latin typeface="Source Sans Pro Web"/>
              </a:rPr>
              <a:t>Lives in an overcrowded area or at their workplace</a:t>
            </a:r>
          </a:p>
          <a:p>
            <a:pPr algn="l">
              <a:buFont typeface="Arial" panose="020B0604020202020204" pitchFamily="34" charset="0"/>
              <a:buChar char="•"/>
            </a:pPr>
            <a:r>
              <a:rPr lang="en-US" b="0" i="0" dirty="0">
                <a:solidFill>
                  <a:srgbClr val="1B1B1B"/>
                </a:solidFill>
                <a:effectLst/>
                <a:latin typeface="Source Sans Pro Web"/>
              </a:rPr>
              <a:t>Has tattoos or branding of ownership</a:t>
            </a:r>
          </a:p>
          <a:p>
            <a:pPr algn="l">
              <a:buFont typeface="Arial" panose="020B0604020202020204" pitchFamily="34" charset="0"/>
              <a:buChar char="•"/>
            </a:pPr>
            <a:r>
              <a:rPr lang="en-US" b="0" i="0" dirty="0">
                <a:solidFill>
                  <a:srgbClr val="1B1B1B"/>
                </a:solidFill>
                <a:effectLst/>
                <a:latin typeface="Source Sans Pro Web"/>
              </a:rPr>
              <a:t>Wears inappropriate clothing for the weather or venue</a:t>
            </a:r>
          </a:p>
          <a:p>
            <a:endParaRPr lang="en-US" dirty="0"/>
          </a:p>
        </p:txBody>
      </p:sp>
      <p:pic>
        <p:nvPicPr>
          <p:cNvPr id="4" name="Google Shape;86;p1">
            <a:extLst>
              <a:ext uri="{FF2B5EF4-FFF2-40B4-BE49-F238E27FC236}">
                <a16:creationId xmlns:a16="http://schemas.microsoft.com/office/drawing/2014/main" id="{E7F02543-EE8F-4D68-A6C4-0F89A6EFF75D}"/>
              </a:ext>
            </a:extLst>
          </p:cNvPr>
          <p:cNvPicPr preferRelativeResize="0"/>
          <p:nvPr/>
        </p:nvPicPr>
        <p:blipFill rotWithShape="1">
          <a:blip r:embed="rId2">
            <a:alphaModFix/>
          </a:blip>
          <a:srcRect/>
          <a:stretch/>
        </p:blipFill>
        <p:spPr>
          <a:xfrm>
            <a:off x="8622982" y="5056770"/>
            <a:ext cx="2638425" cy="819150"/>
          </a:xfrm>
          <a:prstGeom prst="rect">
            <a:avLst/>
          </a:prstGeom>
          <a:noFill/>
          <a:ln>
            <a:noFill/>
          </a:ln>
        </p:spPr>
      </p:pic>
      <p:pic>
        <p:nvPicPr>
          <p:cNvPr id="7170" name="Picture 2" descr="HHSC updates visitation rules for long-term care facilities">
            <a:extLst>
              <a:ext uri="{FF2B5EF4-FFF2-40B4-BE49-F238E27FC236}">
                <a16:creationId xmlns:a16="http://schemas.microsoft.com/office/drawing/2014/main" id="{9990A4F5-6706-4FBA-B5B6-60FFCC919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720" y="482791"/>
            <a:ext cx="2439988" cy="137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357392"/>
      </p:ext>
    </p:extLst>
  </p:cSld>
  <p:clrMapOvr>
    <a:masterClrMapping/>
  </p:clrMapOvr>
  <mc:AlternateContent xmlns:mc="http://schemas.openxmlformats.org/markup-compatibility/2006" xmlns:p14="http://schemas.microsoft.com/office/powerpoint/2010/main">
    <mc:Choice Requires="p14">
      <p:transition spd="slow" p14:dur="2000" advTm="7353"/>
    </mc:Choice>
    <mc:Fallback xmlns="">
      <p:transition spd="slow" advTm="735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82A5-0A10-4029-9605-6B207110C2DB}"/>
              </a:ext>
            </a:extLst>
          </p:cNvPr>
          <p:cNvSpPr>
            <a:spLocks noGrp="1"/>
          </p:cNvSpPr>
          <p:nvPr>
            <p:ph type="title"/>
          </p:nvPr>
        </p:nvSpPr>
        <p:spPr/>
        <p:txBody>
          <a:bodyPr>
            <a:normAutofit fontScale="90000"/>
          </a:bodyPr>
          <a:lstStyle/>
          <a:p>
            <a:r>
              <a:rPr lang="en-US" dirty="0">
                <a:hlinkClick r:id="rId2"/>
              </a:rPr>
              <a:t>Health Care Practitioner Human Trafficking Training | Texas Health and Human Services</a:t>
            </a:r>
            <a:endParaRPr lang="en-US" dirty="0"/>
          </a:p>
        </p:txBody>
      </p:sp>
      <p:pic>
        <p:nvPicPr>
          <p:cNvPr id="4" name="Content Placeholder 3">
            <a:extLst>
              <a:ext uri="{FF2B5EF4-FFF2-40B4-BE49-F238E27FC236}">
                <a16:creationId xmlns:a16="http://schemas.microsoft.com/office/drawing/2014/main" id="{9B717573-9652-47D2-9DDD-16D516F2309B}"/>
              </a:ext>
            </a:extLst>
          </p:cNvPr>
          <p:cNvPicPr>
            <a:picLocks noGrp="1" noChangeAspect="1"/>
          </p:cNvPicPr>
          <p:nvPr>
            <p:ph idx="1"/>
          </p:nvPr>
        </p:nvPicPr>
        <p:blipFill>
          <a:blip r:embed="rId3"/>
          <a:stretch>
            <a:fillRect/>
          </a:stretch>
        </p:blipFill>
        <p:spPr>
          <a:xfrm>
            <a:off x="6410960" y="2471805"/>
            <a:ext cx="5214440" cy="2882516"/>
          </a:xfrm>
          <a:prstGeom prst="rect">
            <a:avLst/>
          </a:prstGeom>
        </p:spPr>
      </p:pic>
      <p:sp>
        <p:nvSpPr>
          <p:cNvPr id="3" name="TextBox 2">
            <a:extLst>
              <a:ext uri="{FF2B5EF4-FFF2-40B4-BE49-F238E27FC236}">
                <a16:creationId xmlns:a16="http://schemas.microsoft.com/office/drawing/2014/main" id="{D54A1F6B-6C66-4CD6-90C5-7BB11B3F8763}"/>
              </a:ext>
            </a:extLst>
          </p:cNvPr>
          <p:cNvSpPr txBox="1"/>
          <p:nvPr/>
        </p:nvSpPr>
        <p:spPr>
          <a:xfrm>
            <a:off x="853440" y="2471804"/>
            <a:ext cx="4927601" cy="1477328"/>
          </a:xfrm>
          <a:prstGeom prst="rect">
            <a:avLst/>
          </a:prstGeom>
          <a:noFill/>
        </p:spPr>
        <p:txBody>
          <a:bodyPr wrap="square" rtlCol="0">
            <a:spAutoFit/>
          </a:bodyPr>
          <a:lstStyle/>
          <a:p>
            <a:r>
              <a:rPr lang="en-US" sz="2400" dirty="0"/>
              <a:t>the Texas Department of Health and Human Services provides training for Health Care Practitioners.</a:t>
            </a:r>
          </a:p>
          <a:p>
            <a:r>
              <a:rPr lang="en-US" dirty="0"/>
              <a:t> </a:t>
            </a:r>
          </a:p>
        </p:txBody>
      </p:sp>
      <p:pic>
        <p:nvPicPr>
          <p:cNvPr id="5" name="Google Shape;86;p1">
            <a:extLst>
              <a:ext uri="{FF2B5EF4-FFF2-40B4-BE49-F238E27FC236}">
                <a16:creationId xmlns:a16="http://schemas.microsoft.com/office/drawing/2014/main" id="{39854DE2-3614-42BD-B490-AF3FFEE59240}"/>
              </a:ext>
            </a:extLst>
          </p:cNvPr>
          <p:cNvPicPr preferRelativeResize="0"/>
          <p:nvPr/>
        </p:nvPicPr>
        <p:blipFill rotWithShape="1">
          <a:blip r:embed="rId4">
            <a:alphaModFix/>
          </a:blip>
          <a:srcRect/>
          <a:stretch/>
        </p:blipFill>
        <p:spPr>
          <a:xfrm>
            <a:off x="7881302" y="5354321"/>
            <a:ext cx="2638425" cy="819150"/>
          </a:xfrm>
          <a:prstGeom prst="rect">
            <a:avLst/>
          </a:prstGeom>
          <a:noFill/>
          <a:ln>
            <a:noFill/>
          </a:ln>
        </p:spPr>
      </p:pic>
      <p:pic>
        <p:nvPicPr>
          <p:cNvPr id="8194" name="Picture 2" descr="HHSC updates visitation rules for long-term care facilities">
            <a:extLst>
              <a:ext uri="{FF2B5EF4-FFF2-40B4-BE49-F238E27FC236}">
                <a16:creationId xmlns:a16="http://schemas.microsoft.com/office/drawing/2014/main" id="{CFA6B180-372F-4B2B-B91F-556E16B45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3167" y="3949132"/>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05271"/>
      </p:ext>
    </p:extLst>
  </p:cSld>
  <p:clrMapOvr>
    <a:masterClrMapping/>
  </p:clrMapOvr>
  <mc:AlternateContent xmlns:mc="http://schemas.openxmlformats.org/markup-compatibility/2006" xmlns:p14="http://schemas.microsoft.com/office/powerpoint/2010/main">
    <mc:Choice Requires="p14">
      <p:transition spd="slow" p14:dur="2000" advTm="7086"/>
    </mc:Choice>
    <mc:Fallback xmlns="">
      <p:transition spd="slow" advTm="70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4D35-AF99-43B8-B079-A87CD8543A35}"/>
              </a:ext>
            </a:extLst>
          </p:cNvPr>
          <p:cNvSpPr>
            <a:spLocks noGrp="1"/>
          </p:cNvSpPr>
          <p:nvPr>
            <p:ph type="title"/>
          </p:nvPr>
        </p:nvSpPr>
        <p:spPr>
          <a:xfrm>
            <a:off x="1451578" y="342420"/>
            <a:ext cx="9603275" cy="1049235"/>
          </a:xfrm>
        </p:spPr>
        <p:txBody>
          <a:bodyPr>
            <a:normAutofit fontScale="90000"/>
          </a:bodyPr>
          <a:lstStyle/>
          <a:p>
            <a:br>
              <a:rPr lang="en-US" dirty="0"/>
            </a:br>
            <a:r>
              <a:rPr lang="en-US" b="1" i="0" dirty="0">
                <a:solidFill>
                  <a:srgbClr val="1B1B1B"/>
                </a:solidFill>
                <a:effectLst/>
                <a:latin typeface="Source Sans Pro Web"/>
              </a:rPr>
              <a:t>Screening Tools for Health Care Practitioners</a:t>
            </a:r>
            <a:br>
              <a:rPr lang="en-US" b="1" i="0" dirty="0">
                <a:solidFill>
                  <a:srgbClr val="1B1B1B"/>
                </a:solidFill>
                <a:effectLst/>
                <a:latin typeface="Source Sans Pro Web"/>
              </a:rPr>
            </a:br>
            <a:br>
              <a:rPr lang="en-US" dirty="0"/>
            </a:br>
            <a:endParaRPr lang="en-US" dirty="0"/>
          </a:p>
        </p:txBody>
      </p:sp>
      <p:sp>
        <p:nvSpPr>
          <p:cNvPr id="3" name="Content Placeholder 2">
            <a:extLst>
              <a:ext uri="{FF2B5EF4-FFF2-40B4-BE49-F238E27FC236}">
                <a16:creationId xmlns:a16="http://schemas.microsoft.com/office/drawing/2014/main" id="{F20C60D6-1D09-4A83-B1C4-85C5E0A02716}"/>
              </a:ext>
            </a:extLst>
          </p:cNvPr>
          <p:cNvSpPr>
            <a:spLocks noGrp="1"/>
          </p:cNvSpPr>
          <p:nvPr>
            <p:ph idx="1"/>
          </p:nvPr>
        </p:nvSpPr>
        <p:spPr>
          <a:xfrm>
            <a:off x="1451579" y="2056372"/>
            <a:ext cx="9603275" cy="3450613"/>
          </a:xfrm>
        </p:spPr>
        <p:txBody>
          <a:bodyPr/>
          <a:lstStyle/>
          <a:p>
            <a:r>
              <a:rPr lang="en-US" b="1" i="0" dirty="0">
                <a:solidFill>
                  <a:srgbClr val="1B1B1B"/>
                </a:solidFill>
                <a:effectLst/>
                <a:latin typeface="Source Sans Pro Web"/>
              </a:rPr>
              <a:t>Commercial Sexual Exploitation-Identification Tool (CSE-IT)</a:t>
            </a:r>
          </a:p>
          <a:p>
            <a:r>
              <a:rPr lang="en-US" b="1" i="0" dirty="0">
                <a:solidFill>
                  <a:srgbClr val="1B1B1B"/>
                </a:solidFill>
                <a:effectLst/>
                <a:latin typeface="Source Sans Pro Web"/>
              </a:rPr>
              <a:t>Short Child Sex Trafficking Screen for the Health care Setting</a:t>
            </a:r>
          </a:p>
          <a:p>
            <a:r>
              <a:rPr lang="en-US" b="1" i="0" dirty="0">
                <a:solidFill>
                  <a:srgbClr val="1B1B1B"/>
                </a:solidFill>
                <a:effectLst/>
                <a:latin typeface="Source Sans Pro Web"/>
              </a:rPr>
              <a:t>Adult Human Trafficking Screening Tool and Guide</a:t>
            </a:r>
          </a:p>
          <a:p>
            <a:r>
              <a:rPr lang="en-US" b="1" i="0" dirty="0">
                <a:solidFill>
                  <a:srgbClr val="1B1B1B"/>
                </a:solidFill>
                <a:effectLst/>
                <a:latin typeface="Source Sans Pro Web"/>
              </a:rPr>
              <a:t>Trafficking Victim Identification Tool and Manual</a:t>
            </a:r>
          </a:p>
          <a:p>
            <a:endParaRPr lang="en-US" dirty="0"/>
          </a:p>
          <a:p>
            <a:r>
              <a:rPr lang="en-US" dirty="0"/>
              <a:t>All tools available on: Texas</a:t>
            </a:r>
            <a:r>
              <a:rPr lang="en-US" dirty="0">
                <a:hlinkClick r:id="rId2"/>
              </a:rPr>
              <a:t> Human Trafficking Resource Center | Texas Health and Human Services</a:t>
            </a:r>
            <a:endParaRPr lang="en-US" dirty="0"/>
          </a:p>
        </p:txBody>
      </p:sp>
      <p:pic>
        <p:nvPicPr>
          <p:cNvPr id="4" name="Google Shape;86;p1">
            <a:extLst>
              <a:ext uri="{FF2B5EF4-FFF2-40B4-BE49-F238E27FC236}">
                <a16:creationId xmlns:a16="http://schemas.microsoft.com/office/drawing/2014/main" id="{CF4DF081-0306-4FEE-B3D9-4F1102E992EF}"/>
              </a:ext>
            </a:extLst>
          </p:cNvPr>
          <p:cNvPicPr preferRelativeResize="0"/>
          <p:nvPr/>
        </p:nvPicPr>
        <p:blipFill rotWithShape="1">
          <a:blip r:embed="rId3">
            <a:alphaModFix/>
          </a:blip>
          <a:srcRect/>
          <a:stretch/>
        </p:blipFill>
        <p:spPr>
          <a:xfrm>
            <a:off x="8622982" y="5056770"/>
            <a:ext cx="2638425" cy="819150"/>
          </a:xfrm>
          <a:prstGeom prst="rect">
            <a:avLst/>
          </a:prstGeom>
          <a:noFill/>
          <a:ln>
            <a:noFill/>
          </a:ln>
        </p:spPr>
      </p:pic>
      <p:pic>
        <p:nvPicPr>
          <p:cNvPr id="9218" name="Picture 2" descr="HHSC updates visitation rules for long-term care facilities">
            <a:extLst>
              <a:ext uri="{FF2B5EF4-FFF2-40B4-BE49-F238E27FC236}">
                <a16:creationId xmlns:a16="http://schemas.microsoft.com/office/drawing/2014/main" id="{A31D464C-DB31-49C8-BAF3-EB312E592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8500" y="749454"/>
            <a:ext cx="1867388"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66188"/>
      </p:ext>
    </p:extLst>
  </p:cSld>
  <p:clrMapOvr>
    <a:masterClrMapping/>
  </p:clrMapOvr>
  <mc:AlternateContent xmlns:mc="http://schemas.openxmlformats.org/markup-compatibility/2006" xmlns:p14="http://schemas.microsoft.com/office/powerpoint/2010/main">
    <mc:Choice Requires="p14">
      <p:transition spd="slow" p14:dur="2000" advTm="7141"/>
    </mc:Choice>
    <mc:Fallback xmlns="">
      <p:transition spd="slow" advTm="714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1D57-8AD6-4D91-8CD2-938BD1BE35C4}"/>
              </a:ext>
            </a:extLst>
          </p:cNvPr>
          <p:cNvSpPr>
            <a:spLocks noGrp="1"/>
          </p:cNvSpPr>
          <p:nvPr>
            <p:ph type="title"/>
          </p:nvPr>
        </p:nvSpPr>
        <p:spPr/>
        <p:txBody>
          <a:bodyPr/>
          <a:lstStyle/>
          <a:p>
            <a:r>
              <a:rPr lang="en-US" dirty="0">
                <a:hlinkClick r:id="rId2"/>
              </a:rPr>
              <a:t>Provider Guidebook: Services for Victims of Human Trafficking in Texas</a:t>
            </a:r>
            <a:endParaRPr lang="en-US" dirty="0"/>
          </a:p>
        </p:txBody>
      </p:sp>
      <p:pic>
        <p:nvPicPr>
          <p:cNvPr id="5" name="Content Placeholder 4">
            <a:extLst>
              <a:ext uri="{FF2B5EF4-FFF2-40B4-BE49-F238E27FC236}">
                <a16:creationId xmlns:a16="http://schemas.microsoft.com/office/drawing/2014/main" id="{E0BC10BE-EE40-4680-94BB-D68DF6BA2C0E}"/>
              </a:ext>
            </a:extLst>
          </p:cNvPr>
          <p:cNvPicPr>
            <a:picLocks noGrp="1" noChangeAspect="1"/>
          </p:cNvPicPr>
          <p:nvPr>
            <p:ph idx="1"/>
          </p:nvPr>
        </p:nvPicPr>
        <p:blipFill>
          <a:blip r:embed="rId3"/>
          <a:stretch>
            <a:fillRect/>
          </a:stretch>
        </p:blipFill>
        <p:spPr>
          <a:xfrm>
            <a:off x="4921577" y="2016125"/>
            <a:ext cx="2663170" cy="3449638"/>
          </a:xfrm>
        </p:spPr>
      </p:pic>
      <p:pic>
        <p:nvPicPr>
          <p:cNvPr id="4" name="Google Shape;86;p1">
            <a:extLst>
              <a:ext uri="{FF2B5EF4-FFF2-40B4-BE49-F238E27FC236}">
                <a16:creationId xmlns:a16="http://schemas.microsoft.com/office/drawing/2014/main" id="{3823AA49-E264-4543-A972-60A603CD749D}"/>
              </a:ext>
            </a:extLst>
          </p:cNvPr>
          <p:cNvPicPr preferRelativeResize="0"/>
          <p:nvPr/>
        </p:nvPicPr>
        <p:blipFill rotWithShape="1">
          <a:blip r:embed="rId4">
            <a:alphaModFix/>
          </a:blip>
          <a:srcRect/>
          <a:stretch/>
        </p:blipFill>
        <p:spPr>
          <a:xfrm>
            <a:off x="8622982" y="5056770"/>
            <a:ext cx="2638425" cy="819150"/>
          </a:xfrm>
          <a:prstGeom prst="rect">
            <a:avLst/>
          </a:prstGeom>
          <a:noFill/>
          <a:ln>
            <a:noFill/>
          </a:ln>
        </p:spPr>
      </p:pic>
      <p:pic>
        <p:nvPicPr>
          <p:cNvPr id="6" name="Picture 2" descr="HHSC updates visitation rules for long-term care facilities">
            <a:extLst>
              <a:ext uri="{FF2B5EF4-FFF2-40B4-BE49-F238E27FC236}">
                <a16:creationId xmlns:a16="http://schemas.microsoft.com/office/drawing/2014/main" id="{54652E42-7A45-4688-AE52-3F877581F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9780" y="3717184"/>
            <a:ext cx="1867388" cy="104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350709"/>
      </p:ext>
    </p:extLst>
  </p:cSld>
  <p:clrMapOvr>
    <a:masterClrMapping/>
  </p:clrMapOvr>
  <mc:AlternateContent xmlns:mc="http://schemas.openxmlformats.org/markup-compatibility/2006" xmlns:p14="http://schemas.microsoft.com/office/powerpoint/2010/main">
    <mc:Choice Requires="p14">
      <p:transition spd="slow" p14:dur="2000" advTm="7722"/>
    </mc:Choice>
    <mc:Fallback xmlns="">
      <p:transition spd="slow" advTm="772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230E-F5A7-4DB3-A273-E6D500677C1E}"/>
              </a:ext>
            </a:extLst>
          </p:cNvPr>
          <p:cNvSpPr>
            <a:spLocks noGrp="1"/>
          </p:cNvSpPr>
          <p:nvPr>
            <p:ph type="title"/>
          </p:nvPr>
        </p:nvSpPr>
        <p:spPr/>
        <p:txBody>
          <a:bodyPr>
            <a:normAutofit fontScale="90000"/>
          </a:bodyPr>
          <a:lstStyle/>
          <a:p>
            <a:r>
              <a:rPr lang="en-US" b="1" i="0" dirty="0">
                <a:solidFill>
                  <a:srgbClr val="1B1B1B"/>
                </a:solidFill>
                <a:effectLst/>
                <a:latin typeface="Source Sans Pro Web"/>
              </a:rPr>
              <a:t>Office of the Governor Child Sex Trafficking Team (CSTT)</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2D49D2E6-D436-4C65-85E1-52AFEF0E5691}"/>
              </a:ext>
            </a:extLst>
          </p:cNvPr>
          <p:cNvSpPr>
            <a:spLocks noGrp="1"/>
          </p:cNvSpPr>
          <p:nvPr>
            <p:ph idx="1"/>
          </p:nvPr>
        </p:nvSpPr>
        <p:spPr/>
        <p:txBody>
          <a:bodyPr>
            <a:normAutofit fontScale="85000" lnSpcReduction="10000"/>
          </a:bodyPr>
          <a:lstStyle/>
          <a:p>
            <a:r>
              <a:rPr lang="en-US" b="0" i="0" dirty="0">
                <a:solidFill>
                  <a:srgbClr val="1B1B1B"/>
                </a:solidFill>
                <a:effectLst/>
                <a:latin typeface="Source Sans Pro Web"/>
              </a:rPr>
              <a:t>CSTT coordinates a holistic response to child sex trafficking in Texas. CSTT’s mission is to build sustainable capacity, enhance expertise, promote policies and leverage collaborations to:</a:t>
            </a:r>
          </a:p>
          <a:p>
            <a:pPr algn="l">
              <a:buFont typeface="Arial" panose="020B0604020202020204" pitchFamily="34" charset="0"/>
              <a:buChar char="•"/>
            </a:pPr>
            <a:r>
              <a:rPr lang="en-US" b="0" i="0" dirty="0">
                <a:solidFill>
                  <a:srgbClr val="1B1B1B"/>
                </a:solidFill>
                <a:effectLst/>
                <a:latin typeface="Source Sans Pro Web"/>
              </a:rPr>
              <a:t>Protect children and youth from sexual exploitation.</a:t>
            </a:r>
          </a:p>
          <a:p>
            <a:pPr algn="l">
              <a:buFont typeface="Arial" panose="020B0604020202020204" pitchFamily="34" charset="0"/>
              <a:buChar char="•"/>
            </a:pPr>
            <a:r>
              <a:rPr lang="en-US" b="0" i="0" dirty="0">
                <a:solidFill>
                  <a:srgbClr val="1B1B1B"/>
                </a:solidFill>
                <a:effectLst/>
                <a:latin typeface="Source Sans Pro Web"/>
              </a:rPr>
              <a:t>Help the public recognize sexual exploitation.</a:t>
            </a:r>
          </a:p>
          <a:p>
            <a:pPr algn="l">
              <a:buFont typeface="Arial" panose="020B0604020202020204" pitchFamily="34" charset="0"/>
              <a:buChar char="•"/>
            </a:pPr>
            <a:r>
              <a:rPr lang="en-US" b="0" i="0" dirty="0">
                <a:solidFill>
                  <a:srgbClr val="1B1B1B"/>
                </a:solidFill>
                <a:effectLst/>
                <a:latin typeface="Source Sans Pro Web"/>
              </a:rPr>
              <a:t>Help victims recover.</a:t>
            </a:r>
          </a:p>
          <a:p>
            <a:pPr algn="l">
              <a:buFont typeface="Arial" panose="020B0604020202020204" pitchFamily="34" charset="0"/>
              <a:buChar char="•"/>
            </a:pPr>
            <a:r>
              <a:rPr lang="en-US" b="0" i="0" dirty="0">
                <a:solidFill>
                  <a:srgbClr val="1B1B1B"/>
                </a:solidFill>
                <a:effectLst/>
                <a:latin typeface="Source Sans Pro Web"/>
              </a:rPr>
              <a:t>Support healing.</a:t>
            </a:r>
          </a:p>
          <a:p>
            <a:pPr algn="l">
              <a:buFont typeface="Arial" panose="020B0604020202020204" pitchFamily="34" charset="0"/>
              <a:buChar char="•"/>
            </a:pPr>
            <a:r>
              <a:rPr lang="en-US" b="0" i="0" dirty="0">
                <a:solidFill>
                  <a:srgbClr val="1B1B1B"/>
                </a:solidFill>
                <a:effectLst/>
                <a:latin typeface="Source Sans Pro Web"/>
              </a:rPr>
              <a:t>Bring justice to those that exploit children.</a:t>
            </a:r>
          </a:p>
          <a:p>
            <a:pPr algn="l"/>
            <a:r>
              <a:rPr lang="en-US" b="0" i="0" dirty="0">
                <a:solidFill>
                  <a:srgbClr val="1B1B1B"/>
                </a:solidFill>
                <a:effectLst/>
                <a:latin typeface="Source Sans Pro Web"/>
              </a:rPr>
              <a:t>Learn more on the </a:t>
            </a:r>
            <a:r>
              <a:rPr lang="en-US" b="0" i="0" u="none" strike="noStrike" dirty="0">
                <a:solidFill>
                  <a:srgbClr val="0050D8"/>
                </a:solidFill>
                <a:effectLst/>
                <a:latin typeface="Source Sans Pro Web"/>
                <a:hlinkClick r:id="rId2"/>
              </a:rPr>
              <a:t>Office of the Governor Child Sex Trafficking Team website</a:t>
            </a:r>
            <a:r>
              <a:rPr lang="en-US" b="0" i="0" dirty="0">
                <a:solidFill>
                  <a:srgbClr val="1B1B1B"/>
                </a:solidFill>
                <a:effectLst/>
                <a:latin typeface="Source Sans Pro Web"/>
              </a:rPr>
              <a:t>.</a:t>
            </a:r>
          </a:p>
          <a:p>
            <a:endParaRPr lang="en-US" dirty="0"/>
          </a:p>
        </p:txBody>
      </p:sp>
      <p:pic>
        <p:nvPicPr>
          <p:cNvPr id="4" name="Google Shape;86;p1">
            <a:extLst>
              <a:ext uri="{FF2B5EF4-FFF2-40B4-BE49-F238E27FC236}">
                <a16:creationId xmlns:a16="http://schemas.microsoft.com/office/drawing/2014/main" id="{4DC41213-CCE5-4D40-B13B-BC33D083FAFD}"/>
              </a:ext>
            </a:extLst>
          </p:cNvPr>
          <p:cNvPicPr preferRelativeResize="0"/>
          <p:nvPr/>
        </p:nvPicPr>
        <p:blipFill rotWithShape="1">
          <a:blip r:embed="rId3">
            <a:alphaModFix/>
          </a:blip>
          <a:srcRect/>
          <a:stretch/>
        </p:blipFill>
        <p:spPr>
          <a:xfrm>
            <a:off x="8622982" y="5056770"/>
            <a:ext cx="2638425" cy="819150"/>
          </a:xfrm>
          <a:prstGeom prst="rect">
            <a:avLst/>
          </a:prstGeom>
          <a:noFill/>
          <a:ln>
            <a:noFill/>
          </a:ln>
        </p:spPr>
      </p:pic>
      <p:pic>
        <p:nvPicPr>
          <p:cNvPr id="10242" name="Picture 2" descr="Office of the Governor's Child Sex Trafficking Team October Newsletter">
            <a:extLst>
              <a:ext uri="{FF2B5EF4-FFF2-40B4-BE49-F238E27FC236}">
                <a16:creationId xmlns:a16="http://schemas.microsoft.com/office/drawing/2014/main" id="{66DF33CC-BC33-4C9B-A0DD-7B21A64EB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681" y="3429000"/>
            <a:ext cx="39814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679491"/>
      </p:ext>
    </p:extLst>
  </p:cSld>
  <p:clrMapOvr>
    <a:masterClrMapping/>
  </p:clrMapOvr>
  <mc:AlternateContent xmlns:mc="http://schemas.openxmlformats.org/markup-compatibility/2006" xmlns:p14="http://schemas.microsoft.com/office/powerpoint/2010/main">
    <mc:Choice Requires="p14">
      <p:transition spd="slow" p14:dur="2000" advTm="8221"/>
    </mc:Choice>
    <mc:Fallback xmlns="">
      <p:transition spd="slow" advTm="82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B8D9-96E7-B1FD-550E-9D2AD401733E}"/>
              </a:ext>
            </a:extLst>
          </p:cNvPr>
          <p:cNvSpPr>
            <a:spLocks noGrp="1"/>
          </p:cNvSpPr>
          <p:nvPr>
            <p:ph type="title"/>
          </p:nvPr>
        </p:nvSpPr>
        <p:spPr/>
        <p:txBody>
          <a:bodyPr/>
          <a:lstStyle/>
          <a:p>
            <a:r>
              <a:rPr lang="en-US" dirty="0"/>
              <a:t>TEA Mandates—December 2020</a:t>
            </a:r>
          </a:p>
        </p:txBody>
      </p:sp>
      <p:sp>
        <p:nvSpPr>
          <p:cNvPr id="3" name="Content Placeholder 2">
            <a:extLst>
              <a:ext uri="{FF2B5EF4-FFF2-40B4-BE49-F238E27FC236}">
                <a16:creationId xmlns:a16="http://schemas.microsoft.com/office/drawing/2014/main" id="{79949B14-3E02-7495-074C-D21B103FC979}"/>
              </a:ext>
            </a:extLst>
          </p:cNvPr>
          <p:cNvSpPr>
            <a:spLocks noGrp="1"/>
          </p:cNvSpPr>
          <p:nvPr>
            <p:ph idx="1"/>
          </p:nvPr>
        </p:nvSpPr>
        <p:spPr/>
        <p:txBody>
          <a:bodyPr/>
          <a:lstStyle/>
          <a:p>
            <a:r>
              <a:rPr lang="en-US" dirty="0"/>
              <a:t>All educators are required to report suspicions of child abuse and neglect, including trafficking of a child, within 48 hours (Texas Family Code, 261.101)</a:t>
            </a:r>
          </a:p>
          <a:p>
            <a:r>
              <a:rPr lang="en-US" dirty="0"/>
              <a:t>To Report Abuse:</a:t>
            </a:r>
          </a:p>
          <a:p>
            <a:pPr lvl="1"/>
            <a:r>
              <a:rPr lang="en-US" dirty="0"/>
              <a:t>If it is an emergency—Call 911 or law enforcement immediately</a:t>
            </a:r>
          </a:p>
          <a:p>
            <a:pPr lvl="1"/>
            <a:r>
              <a:rPr lang="en-US" dirty="0"/>
              <a:t>If it is a heightened concern—Call Texas Abuse Hotline at 1-800-858-5400</a:t>
            </a:r>
          </a:p>
          <a:p>
            <a:pPr lvl="1"/>
            <a:r>
              <a:rPr lang="en-US" dirty="0"/>
              <a:t>If it is a hunch or worry—Report online at Texas Abuse Hotline</a:t>
            </a:r>
          </a:p>
          <a:p>
            <a:pPr lvl="1"/>
            <a:r>
              <a:rPr lang="en-US" dirty="0"/>
              <a:t>Other reporting options are—National Human Trafficking Hotline at 1-888-373-7888</a:t>
            </a:r>
          </a:p>
          <a:p>
            <a:pPr lvl="1"/>
            <a:r>
              <a:rPr lang="en-US" dirty="0"/>
              <a:t>Cyber Tipline at </a:t>
            </a:r>
            <a:r>
              <a:rPr lang="en-US" dirty="0">
                <a:hlinkClick r:id="rId2"/>
              </a:rPr>
              <a:t>www.cybertipline.com</a:t>
            </a:r>
            <a:r>
              <a:rPr lang="en-US" dirty="0"/>
              <a:t> or 1-800-843-5678</a:t>
            </a:r>
          </a:p>
        </p:txBody>
      </p:sp>
      <p:pic>
        <p:nvPicPr>
          <p:cNvPr id="4" name="Picture 2">
            <a:extLst>
              <a:ext uri="{FF2B5EF4-FFF2-40B4-BE49-F238E27FC236}">
                <a16:creationId xmlns:a16="http://schemas.microsoft.com/office/drawing/2014/main" id="{177DE145-5282-9DE1-77FF-D642EFF26F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5301" y="642541"/>
            <a:ext cx="2299011" cy="113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B8D9-96E7-B1FD-550E-9D2AD401733E}"/>
              </a:ext>
            </a:extLst>
          </p:cNvPr>
          <p:cNvSpPr>
            <a:spLocks noGrp="1"/>
          </p:cNvSpPr>
          <p:nvPr>
            <p:ph type="title"/>
          </p:nvPr>
        </p:nvSpPr>
        <p:spPr/>
        <p:txBody>
          <a:bodyPr/>
          <a:lstStyle/>
          <a:p>
            <a:r>
              <a:rPr lang="en-US" dirty="0"/>
              <a:t>TEA Mandates—December 2020</a:t>
            </a:r>
          </a:p>
        </p:txBody>
      </p:sp>
      <p:sp>
        <p:nvSpPr>
          <p:cNvPr id="3" name="Content Placeholder 2">
            <a:extLst>
              <a:ext uri="{FF2B5EF4-FFF2-40B4-BE49-F238E27FC236}">
                <a16:creationId xmlns:a16="http://schemas.microsoft.com/office/drawing/2014/main" id="{79949B14-3E02-7495-074C-D21B103FC979}"/>
              </a:ext>
            </a:extLst>
          </p:cNvPr>
          <p:cNvSpPr>
            <a:spLocks noGrp="1"/>
          </p:cNvSpPr>
          <p:nvPr>
            <p:ph idx="1"/>
          </p:nvPr>
        </p:nvSpPr>
        <p:spPr/>
        <p:txBody>
          <a:bodyPr/>
          <a:lstStyle/>
          <a:p>
            <a:r>
              <a:rPr lang="en-US" sz="2400" dirty="0"/>
              <a:t>Information handbooks must include the following for students and parents:</a:t>
            </a:r>
          </a:p>
          <a:p>
            <a:pPr lvl="1"/>
            <a:r>
              <a:rPr lang="en-US" sz="2400" dirty="0"/>
              <a:t>Sexual abuse, trafficking and other forms of maltreatment of children,</a:t>
            </a:r>
          </a:p>
          <a:p>
            <a:pPr lvl="1"/>
            <a:r>
              <a:rPr lang="en-US" sz="2400" dirty="0"/>
              <a:t>Including prevention techniques and knowledge of likely warning signs indicating that a child may be a victim.</a:t>
            </a:r>
          </a:p>
          <a:p>
            <a:pPr lvl="1"/>
            <a:r>
              <a:rPr lang="en-US" sz="2400" dirty="0"/>
              <a:t>How to obtain assistance and intervention</a:t>
            </a:r>
          </a:p>
          <a:p>
            <a:pPr lvl="1"/>
            <a:r>
              <a:rPr lang="en-US" sz="2400" dirty="0"/>
              <a:t>Available counseling</a:t>
            </a:r>
          </a:p>
          <a:p>
            <a:pPr marL="457200" lvl="1" indent="0">
              <a:buNone/>
            </a:pPr>
            <a:endParaRPr lang="en-US" dirty="0"/>
          </a:p>
        </p:txBody>
      </p:sp>
      <p:pic>
        <p:nvPicPr>
          <p:cNvPr id="4" name="Picture 2">
            <a:extLst>
              <a:ext uri="{FF2B5EF4-FFF2-40B4-BE49-F238E27FC236}">
                <a16:creationId xmlns:a16="http://schemas.microsoft.com/office/drawing/2014/main" id="{BC0E5AC8-470D-E373-450C-3A7D739297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00352" y="721491"/>
            <a:ext cx="2299011" cy="113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B8D9-96E7-B1FD-550E-9D2AD401733E}"/>
              </a:ext>
            </a:extLst>
          </p:cNvPr>
          <p:cNvSpPr>
            <a:spLocks noGrp="1"/>
          </p:cNvSpPr>
          <p:nvPr>
            <p:ph type="title"/>
          </p:nvPr>
        </p:nvSpPr>
        <p:spPr/>
        <p:txBody>
          <a:bodyPr/>
          <a:lstStyle/>
          <a:p>
            <a:r>
              <a:rPr lang="en-US" dirty="0"/>
              <a:t>TEA Mandates—December 2020</a:t>
            </a:r>
          </a:p>
        </p:txBody>
      </p:sp>
      <p:sp>
        <p:nvSpPr>
          <p:cNvPr id="3" name="Content Placeholder 2">
            <a:extLst>
              <a:ext uri="{FF2B5EF4-FFF2-40B4-BE49-F238E27FC236}">
                <a16:creationId xmlns:a16="http://schemas.microsoft.com/office/drawing/2014/main" id="{79949B14-3E02-7495-074C-D21B103FC979}"/>
              </a:ext>
            </a:extLst>
          </p:cNvPr>
          <p:cNvSpPr>
            <a:spLocks noGrp="1"/>
          </p:cNvSpPr>
          <p:nvPr>
            <p:ph idx="1"/>
          </p:nvPr>
        </p:nvSpPr>
        <p:spPr/>
        <p:txBody>
          <a:bodyPr/>
          <a:lstStyle/>
          <a:p>
            <a:r>
              <a:rPr lang="en-US" sz="2800" dirty="0"/>
              <a:t>Prevention Education </a:t>
            </a:r>
          </a:p>
          <a:p>
            <a:pPr lvl="1"/>
            <a:r>
              <a:rPr lang="en-US" sz="2800" dirty="0"/>
              <a:t>Local districts must include child abuse anti-victimization programs in elementary and secondary schools consisting of age-appropriate, research-based prevention designed to promote self-protection and prevent sexual abuse and trafficking.</a:t>
            </a:r>
          </a:p>
          <a:p>
            <a:pPr marL="457200" lvl="1" indent="0">
              <a:buNone/>
            </a:pPr>
            <a:endParaRPr lang="en-US" dirty="0"/>
          </a:p>
        </p:txBody>
      </p:sp>
      <p:pic>
        <p:nvPicPr>
          <p:cNvPr id="4" name="Picture 2">
            <a:extLst>
              <a:ext uri="{FF2B5EF4-FFF2-40B4-BE49-F238E27FC236}">
                <a16:creationId xmlns:a16="http://schemas.microsoft.com/office/drawing/2014/main" id="{CE67DAA1-96B6-89DE-8558-E844000E80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7362" y="721491"/>
            <a:ext cx="2299011" cy="113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3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B8D9-96E7-B1FD-550E-9D2AD401733E}"/>
              </a:ext>
            </a:extLst>
          </p:cNvPr>
          <p:cNvSpPr>
            <a:spLocks noGrp="1"/>
          </p:cNvSpPr>
          <p:nvPr>
            <p:ph type="title"/>
          </p:nvPr>
        </p:nvSpPr>
        <p:spPr/>
        <p:txBody>
          <a:bodyPr/>
          <a:lstStyle/>
          <a:p>
            <a:r>
              <a:rPr lang="en-US" dirty="0"/>
              <a:t>TEA Mandates—December 2020</a:t>
            </a:r>
          </a:p>
        </p:txBody>
      </p:sp>
      <p:sp>
        <p:nvSpPr>
          <p:cNvPr id="3" name="Content Placeholder 2">
            <a:extLst>
              <a:ext uri="{FF2B5EF4-FFF2-40B4-BE49-F238E27FC236}">
                <a16:creationId xmlns:a16="http://schemas.microsoft.com/office/drawing/2014/main" id="{79949B14-3E02-7495-074C-D21B103FC979}"/>
              </a:ext>
            </a:extLst>
          </p:cNvPr>
          <p:cNvSpPr>
            <a:spLocks noGrp="1"/>
          </p:cNvSpPr>
          <p:nvPr>
            <p:ph idx="1"/>
          </p:nvPr>
        </p:nvSpPr>
        <p:spPr/>
        <p:txBody>
          <a:bodyPr>
            <a:normAutofit fontScale="92500" lnSpcReduction="20000"/>
          </a:bodyPr>
          <a:lstStyle/>
          <a:p>
            <a:r>
              <a:rPr lang="en-US" sz="2400" dirty="0"/>
              <a:t>Required Trainings</a:t>
            </a:r>
          </a:p>
          <a:p>
            <a:pPr lvl="1"/>
            <a:r>
              <a:rPr lang="en-US" sz="2400" dirty="0"/>
              <a:t>Superintendent—2/5 hours of training every 5 years</a:t>
            </a:r>
          </a:p>
          <a:p>
            <a:pPr lvl="2"/>
            <a:r>
              <a:rPr lang="en-US" sz="2400" dirty="0"/>
              <a:t>Trainings to include</a:t>
            </a:r>
          </a:p>
          <a:p>
            <a:pPr lvl="3"/>
            <a:r>
              <a:rPr lang="en-US" sz="2400" dirty="0"/>
              <a:t>Warning signs</a:t>
            </a:r>
          </a:p>
          <a:p>
            <a:pPr lvl="3"/>
            <a:r>
              <a:rPr lang="en-US" sz="2400" dirty="0"/>
              <a:t>Internal procedures</a:t>
            </a:r>
          </a:p>
          <a:p>
            <a:pPr lvl="3"/>
            <a:r>
              <a:rPr lang="en-US" sz="2400" dirty="0"/>
              <a:t>Techniques to reduce a child’s risk</a:t>
            </a:r>
          </a:p>
          <a:p>
            <a:pPr lvl="3"/>
            <a:r>
              <a:rPr lang="en-US" sz="2400" dirty="0"/>
              <a:t>Information of community organizations with programs</a:t>
            </a:r>
          </a:p>
          <a:p>
            <a:pPr lvl="3"/>
            <a:r>
              <a:rPr lang="en-US" sz="2400" dirty="0"/>
              <a:t>Maintaining records</a:t>
            </a:r>
          </a:p>
          <a:p>
            <a:pPr lvl="3"/>
            <a:endParaRPr lang="en-US" dirty="0"/>
          </a:p>
          <a:p>
            <a:pPr marL="457200" lvl="1" indent="0">
              <a:buNone/>
            </a:pPr>
            <a:endParaRPr lang="en-US" dirty="0"/>
          </a:p>
        </p:txBody>
      </p:sp>
      <p:pic>
        <p:nvPicPr>
          <p:cNvPr id="4" name="Picture 2">
            <a:extLst>
              <a:ext uri="{FF2B5EF4-FFF2-40B4-BE49-F238E27FC236}">
                <a16:creationId xmlns:a16="http://schemas.microsoft.com/office/drawing/2014/main" id="{3135823F-1BB1-FEB2-401F-117F6A3E05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1349" y="721491"/>
            <a:ext cx="2299011" cy="113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1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B8D9-96E7-B1FD-550E-9D2AD401733E}"/>
              </a:ext>
            </a:extLst>
          </p:cNvPr>
          <p:cNvSpPr>
            <a:spLocks noGrp="1"/>
          </p:cNvSpPr>
          <p:nvPr>
            <p:ph type="title"/>
          </p:nvPr>
        </p:nvSpPr>
        <p:spPr>
          <a:xfrm>
            <a:off x="1451579" y="804519"/>
            <a:ext cx="9603275" cy="1049235"/>
          </a:xfrm>
        </p:spPr>
        <p:txBody>
          <a:bodyPr>
            <a:normAutofit/>
          </a:bodyPr>
          <a:lstStyle/>
          <a:p>
            <a:r>
              <a:rPr lang="en-US" dirty="0"/>
              <a:t>TEA Mandates—December 2020</a:t>
            </a:r>
          </a:p>
        </p:txBody>
      </p:sp>
      <p:pic>
        <p:nvPicPr>
          <p:cNvPr id="2050" name="Picture 2">
            <a:extLst>
              <a:ext uri="{FF2B5EF4-FFF2-40B4-BE49-F238E27FC236}">
                <a16:creationId xmlns:a16="http://schemas.microsoft.com/office/drawing/2014/main" id="{9A6C50A8-C5BF-11B2-DB67-030FDD3E94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1579" y="2519530"/>
            <a:ext cx="2299011" cy="11322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949B14-3E02-7495-074C-D21B103FC979}"/>
              </a:ext>
            </a:extLst>
          </p:cNvPr>
          <p:cNvSpPr>
            <a:spLocks noGrp="1"/>
          </p:cNvSpPr>
          <p:nvPr>
            <p:ph idx="1"/>
          </p:nvPr>
        </p:nvSpPr>
        <p:spPr>
          <a:xfrm>
            <a:off x="4629547" y="1926487"/>
            <a:ext cx="4162555" cy="3450613"/>
          </a:xfrm>
        </p:spPr>
        <p:txBody>
          <a:bodyPr>
            <a:normAutofit fontScale="92500"/>
          </a:bodyPr>
          <a:lstStyle/>
          <a:p>
            <a:r>
              <a:rPr lang="en-US" sz="2400" dirty="0"/>
              <a:t>Required Trainings</a:t>
            </a:r>
          </a:p>
          <a:p>
            <a:pPr lvl="1"/>
            <a:r>
              <a:rPr lang="en-US" sz="2400" dirty="0"/>
              <a:t>Educators</a:t>
            </a:r>
          </a:p>
          <a:p>
            <a:pPr lvl="2"/>
            <a:r>
              <a:rPr lang="en-US" sz="2400" dirty="0"/>
              <a:t>All new employees during orientation or those not previously trained</a:t>
            </a:r>
          </a:p>
          <a:p>
            <a:pPr lvl="2"/>
            <a:r>
              <a:rPr lang="en-US" sz="2400" dirty="0"/>
              <a:t>Recommended annually</a:t>
            </a:r>
          </a:p>
          <a:p>
            <a:pPr lvl="3"/>
            <a:endParaRPr lang="en-US" dirty="0"/>
          </a:p>
          <a:p>
            <a:pPr lvl="3"/>
            <a:endParaRPr lang="en-US" dirty="0"/>
          </a:p>
          <a:p>
            <a:pPr lvl="3"/>
            <a:endParaRPr lang="en-US" dirty="0"/>
          </a:p>
          <a:p>
            <a:pPr lvl="3"/>
            <a:endParaRPr lang="en-US" dirty="0"/>
          </a:p>
          <a:p>
            <a:pPr marL="457200" lvl="1" indent="0">
              <a:buNone/>
            </a:pPr>
            <a:endParaRPr lang="en-US" dirty="0"/>
          </a:p>
        </p:txBody>
      </p:sp>
    </p:spTree>
    <p:extLst>
      <p:ext uri="{BB962C8B-B14F-4D97-AF65-F5344CB8AC3E}">
        <p14:creationId xmlns:p14="http://schemas.microsoft.com/office/powerpoint/2010/main" val="118367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94A5-9C02-3840-8272-84303306945E}"/>
              </a:ext>
            </a:extLst>
          </p:cNvPr>
          <p:cNvSpPr>
            <a:spLocks noGrp="1"/>
          </p:cNvSpPr>
          <p:nvPr>
            <p:ph type="title"/>
          </p:nvPr>
        </p:nvSpPr>
        <p:spPr/>
        <p:txBody>
          <a:bodyPr/>
          <a:lstStyle/>
          <a:p>
            <a:r>
              <a:rPr lang="en-US" dirty="0"/>
              <a:t>TSO Legislative Committee 2021-2023</a:t>
            </a:r>
          </a:p>
        </p:txBody>
      </p:sp>
      <p:sp>
        <p:nvSpPr>
          <p:cNvPr id="3" name="Content Placeholder 2">
            <a:extLst>
              <a:ext uri="{FF2B5EF4-FFF2-40B4-BE49-F238E27FC236}">
                <a16:creationId xmlns:a16="http://schemas.microsoft.com/office/drawing/2014/main" id="{625B9C8D-4FCA-20A8-4FCD-672981AB0603}"/>
              </a:ext>
            </a:extLst>
          </p:cNvPr>
          <p:cNvSpPr>
            <a:spLocks noGrp="1"/>
          </p:cNvSpPr>
          <p:nvPr>
            <p:ph sz="half" idx="1"/>
          </p:nvPr>
        </p:nvSpPr>
        <p:spPr/>
        <p:txBody>
          <a:bodyPr/>
          <a:lstStyle/>
          <a:p>
            <a:r>
              <a:rPr lang="en-US" dirty="0"/>
              <a:t>Sharon Gullett-Area 1, Theta Nu</a:t>
            </a:r>
          </a:p>
          <a:p>
            <a:r>
              <a:rPr lang="en-US" dirty="0"/>
              <a:t>Lindsey Pollock,-Area 3, Delta Upsilon</a:t>
            </a:r>
          </a:p>
          <a:p>
            <a:r>
              <a:rPr lang="en-US" dirty="0"/>
              <a:t>Maria V Gonzales-Area 5, Alpha Mu</a:t>
            </a:r>
          </a:p>
          <a:p>
            <a:r>
              <a:rPr lang="en-US" dirty="0"/>
              <a:t>Elizabeth Brown-Theta Beta, Area 6</a:t>
            </a:r>
          </a:p>
          <a:p>
            <a:r>
              <a:rPr lang="en-US" dirty="0"/>
              <a:t>Diane Hess-Area 7, Nu Alpha</a:t>
            </a:r>
          </a:p>
          <a:p>
            <a:pPr marL="0" indent="0">
              <a:buNone/>
            </a:pPr>
            <a:endParaRPr lang="en-US" dirty="0"/>
          </a:p>
        </p:txBody>
      </p:sp>
      <p:sp>
        <p:nvSpPr>
          <p:cNvPr id="4" name="Content Placeholder 3">
            <a:extLst>
              <a:ext uri="{FF2B5EF4-FFF2-40B4-BE49-F238E27FC236}">
                <a16:creationId xmlns:a16="http://schemas.microsoft.com/office/drawing/2014/main" id="{70554CDE-7563-9B64-BB99-7DA3A7334348}"/>
              </a:ext>
            </a:extLst>
          </p:cNvPr>
          <p:cNvSpPr>
            <a:spLocks noGrp="1"/>
          </p:cNvSpPr>
          <p:nvPr>
            <p:ph sz="half" idx="2"/>
          </p:nvPr>
        </p:nvSpPr>
        <p:spPr/>
        <p:txBody>
          <a:bodyPr/>
          <a:lstStyle/>
          <a:p>
            <a:r>
              <a:rPr lang="en-US" dirty="0"/>
              <a:t>Virginia Riddle-Area 8, Tau</a:t>
            </a:r>
          </a:p>
          <a:p>
            <a:r>
              <a:rPr lang="en-US" dirty="0"/>
              <a:t>Robin Lock-Area 12, Kappa Iota</a:t>
            </a:r>
          </a:p>
          <a:p>
            <a:r>
              <a:rPr lang="en-US" dirty="0"/>
              <a:t>Janet McMurray-Area 11, Gamma Epsilon</a:t>
            </a:r>
          </a:p>
          <a:p>
            <a:r>
              <a:rPr lang="en-US" dirty="0"/>
              <a:t>Libby Horton-Area 1, Mu Tau</a:t>
            </a:r>
          </a:p>
        </p:txBody>
      </p:sp>
    </p:spTree>
    <p:extLst>
      <p:ext uri="{BB962C8B-B14F-4D97-AF65-F5344CB8AC3E}">
        <p14:creationId xmlns:p14="http://schemas.microsoft.com/office/powerpoint/2010/main" val="230020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3" name="Straight Connector 103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6DC05A8-93A8-864B-D064-ED33C54B21DC}"/>
              </a:ext>
            </a:extLst>
          </p:cNvPr>
          <p:cNvSpPr>
            <a:spLocks noGrp="1"/>
          </p:cNvSpPr>
          <p:nvPr>
            <p:ph type="title"/>
          </p:nvPr>
        </p:nvSpPr>
        <p:spPr>
          <a:xfrm>
            <a:off x="1451580" y="804520"/>
            <a:ext cx="4176511" cy="1049235"/>
          </a:xfrm>
        </p:spPr>
        <p:txBody>
          <a:bodyPr>
            <a:normAutofit/>
          </a:bodyPr>
          <a:lstStyle/>
          <a:p>
            <a:r>
              <a:rPr lang="en-US" dirty="0"/>
              <a:t>Key tips for educators</a:t>
            </a:r>
          </a:p>
        </p:txBody>
      </p:sp>
      <p:sp>
        <p:nvSpPr>
          <p:cNvPr id="1035" name="Rectangle 103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387E8AC8-4D2A-135A-C82D-9280B8407EEF}"/>
              </a:ext>
            </a:extLst>
          </p:cNvPr>
          <p:cNvSpPr>
            <a:spLocks noGrp="1"/>
          </p:cNvSpPr>
          <p:nvPr>
            <p:ph idx="1"/>
          </p:nvPr>
        </p:nvSpPr>
        <p:spPr>
          <a:xfrm>
            <a:off x="1451581" y="2015732"/>
            <a:ext cx="4172212" cy="3450613"/>
          </a:xfrm>
        </p:spPr>
        <p:txBody>
          <a:bodyPr>
            <a:normAutofit/>
          </a:bodyPr>
          <a:lstStyle/>
          <a:p>
            <a:pPr>
              <a:lnSpc>
                <a:spcPct val="110000"/>
              </a:lnSpc>
            </a:pPr>
            <a:r>
              <a:rPr lang="en-US"/>
              <a:t>Remain calm</a:t>
            </a:r>
          </a:p>
          <a:p>
            <a:pPr>
              <a:lnSpc>
                <a:spcPct val="110000"/>
              </a:lnSpc>
            </a:pPr>
            <a:r>
              <a:rPr lang="en-US"/>
              <a:t>Believe the child</a:t>
            </a:r>
          </a:p>
          <a:p>
            <a:pPr>
              <a:lnSpc>
                <a:spcPct val="110000"/>
              </a:lnSpc>
            </a:pPr>
            <a:r>
              <a:rPr lang="en-US"/>
              <a:t>Allow the child to talk</a:t>
            </a:r>
          </a:p>
          <a:p>
            <a:pPr>
              <a:lnSpc>
                <a:spcPct val="110000"/>
              </a:lnSpc>
            </a:pPr>
            <a:r>
              <a:rPr lang="en-US"/>
              <a:t>Show interest and concern</a:t>
            </a:r>
          </a:p>
          <a:p>
            <a:pPr>
              <a:lnSpc>
                <a:spcPct val="110000"/>
              </a:lnSpc>
            </a:pPr>
            <a:r>
              <a:rPr lang="en-US"/>
              <a:t>Reassure and support the child’s feelings</a:t>
            </a:r>
          </a:p>
          <a:p>
            <a:pPr>
              <a:lnSpc>
                <a:spcPct val="110000"/>
              </a:lnSpc>
            </a:pPr>
            <a:r>
              <a:rPr lang="en-US"/>
              <a:t>Take action! It could save a child’s life</a:t>
            </a:r>
          </a:p>
        </p:txBody>
      </p:sp>
      <p:pic>
        <p:nvPicPr>
          <p:cNvPr id="1026" name="Picture 2">
            <a:extLst>
              <a:ext uri="{FF2B5EF4-FFF2-40B4-BE49-F238E27FC236}">
                <a16:creationId xmlns:a16="http://schemas.microsoft.com/office/drawing/2014/main" id="{B3357D6C-248C-F8F5-BF04-EABBEB5E13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4411" y="1914455"/>
            <a:ext cx="4960442" cy="244301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03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9" name="Straight Connector 103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1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3DC1-2731-97DD-7566-7395C180DFF1}"/>
              </a:ext>
            </a:extLst>
          </p:cNvPr>
          <p:cNvSpPr>
            <a:spLocks noGrp="1"/>
          </p:cNvSpPr>
          <p:nvPr>
            <p:ph type="title"/>
          </p:nvPr>
        </p:nvSpPr>
        <p:spPr/>
        <p:txBody>
          <a:bodyPr/>
          <a:lstStyle/>
          <a:p>
            <a:r>
              <a:rPr lang="en-US" dirty="0"/>
              <a:t>Don’t </a:t>
            </a:r>
          </a:p>
        </p:txBody>
      </p:sp>
      <p:sp>
        <p:nvSpPr>
          <p:cNvPr id="3" name="Content Placeholder 2">
            <a:extLst>
              <a:ext uri="{FF2B5EF4-FFF2-40B4-BE49-F238E27FC236}">
                <a16:creationId xmlns:a16="http://schemas.microsoft.com/office/drawing/2014/main" id="{F2394C6F-C36C-16BC-3ADC-6DA6E5D36133}"/>
              </a:ext>
            </a:extLst>
          </p:cNvPr>
          <p:cNvSpPr>
            <a:spLocks noGrp="1"/>
          </p:cNvSpPr>
          <p:nvPr>
            <p:ph idx="1"/>
          </p:nvPr>
        </p:nvSpPr>
        <p:spPr/>
        <p:txBody>
          <a:bodyPr>
            <a:normAutofit fontScale="85000" lnSpcReduction="10000"/>
          </a:bodyPr>
          <a:lstStyle/>
          <a:p>
            <a:r>
              <a:rPr lang="en-US" dirty="0"/>
              <a:t>Panic or overreact</a:t>
            </a:r>
          </a:p>
          <a:p>
            <a:r>
              <a:rPr lang="en-US" dirty="0"/>
              <a:t>Press the child to talk</a:t>
            </a:r>
          </a:p>
          <a:p>
            <a:r>
              <a:rPr lang="en-US" dirty="0"/>
              <a:t>Promise anything you can’t control</a:t>
            </a:r>
          </a:p>
          <a:p>
            <a:r>
              <a:rPr lang="en-US" dirty="0"/>
              <a:t>Confront the offender</a:t>
            </a:r>
          </a:p>
          <a:p>
            <a:r>
              <a:rPr lang="en-US" dirty="0"/>
              <a:t>Blame or minimize the child’s feelings</a:t>
            </a:r>
          </a:p>
          <a:p>
            <a:r>
              <a:rPr lang="en-US" dirty="0"/>
              <a:t>Overwhelm the child with questions or ask the child to repeat their outcry to additional school personnel</a:t>
            </a:r>
          </a:p>
          <a:p>
            <a:r>
              <a:rPr lang="en-US" dirty="0"/>
              <a:t>Report to CPS solely based on the parent’s refusal to seek psychiatric or psychological treatment of the child</a:t>
            </a:r>
          </a:p>
        </p:txBody>
      </p:sp>
      <p:pic>
        <p:nvPicPr>
          <p:cNvPr id="4" name="Picture 2">
            <a:extLst>
              <a:ext uri="{FF2B5EF4-FFF2-40B4-BE49-F238E27FC236}">
                <a16:creationId xmlns:a16="http://schemas.microsoft.com/office/drawing/2014/main" id="{1AB1FBC8-80CB-F1E4-6700-6A2625B76A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7084" y="642541"/>
            <a:ext cx="2299011" cy="113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39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511-E733-D752-CDAD-CCB21B9121CF}"/>
              </a:ext>
            </a:extLst>
          </p:cNvPr>
          <p:cNvSpPr>
            <a:spLocks noGrp="1"/>
          </p:cNvSpPr>
          <p:nvPr>
            <p:ph type="title"/>
          </p:nvPr>
        </p:nvSpPr>
        <p:spPr/>
        <p:txBody>
          <a:bodyPr/>
          <a:lstStyle/>
          <a:p>
            <a:r>
              <a:rPr lang="en-US" dirty="0"/>
              <a:t>Human trafficking of school-aged children</a:t>
            </a:r>
          </a:p>
        </p:txBody>
      </p:sp>
      <p:sp>
        <p:nvSpPr>
          <p:cNvPr id="3" name="Content Placeholder 2">
            <a:extLst>
              <a:ext uri="{FF2B5EF4-FFF2-40B4-BE49-F238E27FC236}">
                <a16:creationId xmlns:a16="http://schemas.microsoft.com/office/drawing/2014/main" id="{5BECFDF4-EDCF-F423-BA35-7D5A0F9ECF89}"/>
              </a:ext>
            </a:extLst>
          </p:cNvPr>
          <p:cNvSpPr>
            <a:spLocks noGrp="1"/>
          </p:cNvSpPr>
          <p:nvPr>
            <p:ph idx="1"/>
          </p:nvPr>
        </p:nvSpPr>
        <p:spPr/>
        <p:txBody>
          <a:bodyPr>
            <a:normAutofit fontScale="85000" lnSpcReduction="20000"/>
          </a:bodyPr>
          <a:lstStyle/>
          <a:p>
            <a:pPr marL="0" indent="0">
              <a:buNone/>
            </a:pPr>
            <a:r>
              <a:rPr lang="en-US" dirty="0"/>
              <a:t>Texas Education Agency addresses human trafficking on the TEA website and with requirements to be met by the end of the 2022-2023 school year.</a:t>
            </a:r>
          </a:p>
          <a:p>
            <a:pPr marL="0" indent="0">
              <a:buNone/>
            </a:pPr>
            <a:r>
              <a:rPr lang="en-US" dirty="0"/>
              <a:t>Each School shall post warning signs at the following locations:</a:t>
            </a:r>
          </a:p>
          <a:p>
            <a:pPr marL="457200" indent="-457200">
              <a:buAutoNum type="arabicPeriod"/>
            </a:pPr>
            <a:r>
              <a:rPr lang="en-US" dirty="0"/>
              <a:t>Parallel to and along the exterior boundaries of the school’s premises;</a:t>
            </a:r>
          </a:p>
          <a:p>
            <a:pPr marL="457200" indent="-457200">
              <a:buAutoNum type="arabicPeriod"/>
            </a:pPr>
            <a:r>
              <a:rPr lang="en-US" dirty="0"/>
              <a:t>At each roadway or way of access to the premises;</a:t>
            </a:r>
          </a:p>
          <a:p>
            <a:pPr marL="457200" indent="-457200">
              <a:buAutoNum type="arabicPeriod"/>
            </a:pPr>
            <a:r>
              <a:rPr lang="en-US" dirty="0"/>
              <a:t>For premises not fenced, at least every five hundred feel along the exterior boundaries of the premises; </a:t>
            </a:r>
          </a:p>
          <a:p>
            <a:pPr marL="457200" indent="-457200">
              <a:buAutoNum type="arabicPeriod"/>
            </a:pPr>
            <a:r>
              <a:rPr lang="en-US" dirty="0"/>
              <a:t>At each entrance to the premises and building, and’</a:t>
            </a:r>
          </a:p>
          <a:p>
            <a:pPr marL="457200" indent="-457200">
              <a:buAutoNum type="arabicPeriod"/>
            </a:pPr>
            <a:r>
              <a:rPr lang="en-US" dirty="0"/>
              <a:t>At conspicuous places reasonably likely to be viewed by all persons entering the premises. (TAC 61l1053(b)</a:t>
            </a:r>
          </a:p>
        </p:txBody>
      </p:sp>
      <p:pic>
        <p:nvPicPr>
          <p:cNvPr id="4" name="Picture 2">
            <a:extLst>
              <a:ext uri="{FF2B5EF4-FFF2-40B4-BE49-F238E27FC236}">
                <a16:creationId xmlns:a16="http://schemas.microsoft.com/office/drawing/2014/main" id="{5D2DC422-6816-9C1E-8514-684218BE23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61248" y="1239629"/>
            <a:ext cx="1246954" cy="61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74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FD59-F13D-7F2B-875D-FFD7E5F4D4C2}"/>
              </a:ext>
            </a:extLst>
          </p:cNvPr>
          <p:cNvSpPr>
            <a:spLocks noGrp="1"/>
          </p:cNvSpPr>
          <p:nvPr>
            <p:ph type="title"/>
          </p:nvPr>
        </p:nvSpPr>
        <p:spPr/>
        <p:txBody>
          <a:bodyPr/>
          <a:lstStyle/>
          <a:p>
            <a:r>
              <a:rPr lang="en-US" dirty="0"/>
              <a:t>TEA Child abuse and awareness webinars</a:t>
            </a:r>
            <a:br>
              <a:rPr lang="en-US" dirty="0"/>
            </a:br>
            <a:endParaRPr lang="en-US" dirty="0"/>
          </a:p>
        </p:txBody>
      </p:sp>
      <p:sp>
        <p:nvSpPr>
          <p:cNvPr id="3" name="Content Placeholder 2">
            <a:extLst>
              <a:ext uri="{FF2B5EF4-FFF2-40B4-BE49-F238E27FC236}">
                <a16:creationId xmlns:a16="http://schemas.microsoft.com/office/drawing/2014/main" id="{48340F0D-C013-919E-1CB5-1F9C6307894C}"/>
              </a:ext>
            </a:extLst>
          </p:cNvPr>
          <p:cNvSpPr>
            <a:spLocks noGrp="1"/>
          </p:cNvSpPr>
          <p:nvPr>
            <p:ph idx="1"/>
          </p:nvPr>
        </p:nvSpPr>
        <p:spPr/>
        <p:txBody>
          <a:bodyPr/>
          <a:lstStyle/>
          <a:p>
            <a:r>
              <a:rPr lang="en-US" dirty="0"/>
              <a:t>Webinars were held throughout the 2022-2023 school year on the following topics.</a:t>
            </a:r>
          </a:p>
          <a:p>
            <a:pPr marL="457200" indent="-457200">
              <a:buAutoNum type="arabicPeriod"/>
            </a:pPr>
            <a:r>
              <a:rPr lang="en-US" dirty="0"/>
              <a:t>Reporting Child Abuse including Human Trafficking</a:t>
            </a:r>
          </a:p>
          <a:p>
            <a:pPr marL="457200" indent="-457200">
              <a:buAutoNum type="arabicPeriod"/>
            </a:pPr>
            <a:r>
              <a:rPr lang="en-US" dirty="0"/>
              <a:t>Trends in Trafficking</a:t>
            </a:r>
          </a:p>
          <a:p>
            <a:pPr marL="457200" indent="-457200">
              <a:buAutoNum type="arabicPeriod"/>
            </a:pPr>
            <a:r>
              <a:rPr lang="en-US" dirty="0"/>
              <a:t>Prevention: Exploring the Health TEKS and other Resources</a:t>
            </a:r>
          </a:p>
          <a:p>
            <a:pPr marL="457200" indent="-457200">
              <a:buAutoNum type="arabicPeriod"/>
            </a:pPr>
            <a:r>
              <a:rPr lang="en-US" dirty="0"/>
              <a:t>Panel Discussion Child Abuse Presentation Month</a:t>
            </a:r>
          </a:p>
        </p:txBody>
      </p:sp>
      <p:pic>
        <p:nvPicPr>
          <p:cNvPr id="4" name="Picture 2">
            <a:extLst>
              <a:ext uri="{FF2B5EF4-FFF2-40B4-BE49-F238E27FC236}">
                <a16:creationId xmlns:a16="http://schemas.microsoft.com/office/drawing/2014/main" id="{C5F194BF-3F7D-0025-94E6-E87780D322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7016" y="4496060"/>
            <a:ext cx="2299011" cy="113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07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39D3-B9B8-4E82-4E36-B24228A0A73B}"/>
              </a:ext>
            </a:extLst>
          </p:cNvPr>
          <p:cNvSpPr>
            <a:spLocks noGrp="1"/>
          </p:cNvSpPr>
          <p:nvPr>
            <p:ph type="title"/>
          </p:nvPr>
        </p:nvSpPr>
        <p:spPr/>
        <p:txBody>
          <a:bodyPr/>
          <a:lstStyle/>
          <a:p>
            <a:r>
              <a:rPr lang="en-US" dirty="0"/>
              <a:t>Rise to the challenge training</a:t>
            </a:r>
          </a:p>
        </p:txBody>
      </p:sp>
      <p:sp>
        <p:nvSpPr>
          <p:cNvPr id="3" name="Content Placeholder 2">
            <a:extLst>
              <a:ext uri="{FF2B5EF4-FFF2-40B4-BE49-F238E27FC236}">
                <a16:creationId xmlns:a16="http://schemas.microsoft.com/office/drawing/2014/main" id="{9A5CE59F-F079-EBC1-4ED1-51651DB7990E}"/>
              </a:ext>
            </a:extLst>
          </p:cNvPr>
          <p:cNvSpPr>
            <a:spLocks noGrp="1"/>
          </p:cNvSpPr>
          <p:nvPr>
            <p:ph idx="1"/>
          </p:nvPr>
        </p:nvSpPr>
        <p:spPr/>
        <p:txBody>
          <a:bodyPr/>
          <a:lstStyle/>
          <a:p>
            <a:r>
              <a:rPr lang="en-US" dirty="0">
                <a:hlinkClick r:id="rId2"/>
              </a:rPr>
              <a:t>Human Trafficking of School-aged Children | Texas Education Agency</a:t>
            </a:r>
            <a:endParaRPr lang="en-US" dirty="0"/>
          </a:p>
          <a:p>
            <a:endParaRPr lang="en-US" dirty="0"/>
          </a:p>
          <a:p>
            <a:endParaRPr lang="en-US" dirty="0"/>
          </a:p>
        </p:txBody>
      </p:sp>
      <p:pic>
        <p:nvPicPr>
          <p:cNvPr id="5" name="Picture 4">
            <a:extLst>
              <a:ext uri="{FF2B5EF4-FFF2-40B4-BE49-F238E27FC236}">
                <a16:creationId xmlns:a16="http://schemas.microsoft.com/office/drawing/2014/main" id="{5327DE7C-3978-1544-50A1-76370D19A248}"/>
              </a:ext>
            </a:extLst>
          </p:cNvPr>
          <p:cNvPicPr>
            <a:picLocks noChangeAspect="1"/>
          </p:cNvPicPr>
          <p:nvPr/>
        </p:nvPicPr>
        <p:blipFill>
          <a:blip r:embed="rId3"/>
          <a:stretch>
            <a:fillRect/>
          </a:stretch>
        </p:blipFill>
        <p:spPr>
          <a:xfrm>
            <a:off x="4324027" y="2633420"/>
            <a:ext cx="2713495" cy="2713495"/>
          </a:xfrm>
          <a:prstGeom prst="rect">
            <a:avLst/>
          </a:prstGeom>
        </p:spPr>
      </p:pic>
    </p:spTree>
    <p:extLst>
      <p:ext uri="{BB962C8B-B14F-4D97-AF65-F5344CB8AC3E}">
        <p14:creationId xmlns:p14="http://schemas.microsoft.com/office/powerpoint/2010/main" val="1070261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C890-CE7E-C246-EFC8-BA68C3A3CC4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3FCA5B9-8BBD-F1B9-D65A-36001C381BF7}"/>
              </a:ext>
            </a:extLst>
          </p:cNvPr>
          <p:cNvPicPr>
            <a:picLocks noGrp="1" noChangeAspect="1"/>
          </p:cNvPicPr>
          <p:nvPr>
            <p:ph idx="1"/>
          </p:nvPr>
        </p:nvPicPr>
        <p:blipFill>
          <a:blip r:embed="rId2"/>
          <a:stretch>
            <a:fillRect/>
          </a:stretch>
        </p:blipFill>
        <p:spPr>
          <a:xfrm>
            <a:off x="263858" y="371958"/>
            <a:ext cx="11623342" cy="6538131"/>
          </a:xfrm>
          <a:prstGeom prst="rect">
            <a:avLst/>
          </a:prstGeom>
        </p:spPr>
      </p:pic>
    </p:spTree>
    <p:extLst>
      <p:ext uri="{BB962C8B-B14F-4D97-AF65-F5344CB8AC3E}">
        <p14:creationId xmlns:p14="http://schemas.microsoft.com/office/powerpoint/2010/main" val="1456940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Diagram&#10;&#10;Description automatically generated">
            <a:extLst>
              <a:ext uri="{FF2B5EF4-FFF2-40B4-BE49-F238E27FC236}">
                <a16:creationId xmlns:a16="http://schemas.microsoft.com/office/drawing/2014/main" id="{782EC52C-8E82-8219-7DF8-EDB6586DE212}"/>
              </a:ext>
            </a:extLst>
          </p:cNvPr>
          <p:cNvPicPr>
            <a:picLocks noChangeAspect="1"/>
          </p:cNvPicPr>
          <p:nvPr/>
        </p:nvPicPr>
        <p:blipFill rotWithShape="1">
          <a:blip r:embed="rId3">
            <a:extLst>
              <a:ext uri="{28A0092B-C50C-407E-A947-70E740481C1C}">
                <a14:useLocalDpi xmlns:a14="http://schemas.microsoft.com/office/drawing/2010/main" val="0"/>
              </a:ext>
            </a:extLst>
          </a:blip>
          <a:srcRect l="889" r="-1" b="-1"/>
          <a:stretch/>
        </p:blipFill>
        <p:spPr>
          <a:xfrm>
            <a:off x="20" y="10"/>
            <a:ext cx="12191980" cy="6857990"/>
          </a:xfrm>
          <a:prstGeom prst="rect">
            <a:avLst/>
          </a:prstGeom>
        </p:spPr>
      </p:pic>
    </p:spTree>
    <p:extLst>
      <p:ext uri="{BB962C8B-B14F-4D97-AF65-F5344CB8AC3E}">
        <p14:creationId xmlns:p14="http://schemas.microsoft.com/office/powerpoint/2010/main" val="33214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456E-37B0-4659-8AC7-D2D5745BA65F}"/>
              </a:ext>
            </a:extLst>
          </p:cNvPr>
          <p:cNvSpPr>
            <a:spLocks noGrp="1"/>
          </p:cNvSpPr>
          <p:nvPr>
            <p:ph type="title"/>
          </p:nvPr>
        </p:nvSpPr>
        <p:spPr/>
        <p:txBody>
          <a:bodyPr/>
          <a:lstStyle/>
          <a:p>
            <a:r>
              <a:rPr lang="en-US" b="1" i="0" dirty="0">
                <a:solidFill>
                  <a:srgbClr val="333333"/>
                </a:solidFill>
                <a:effectLst/>
                <a:latin typeface="Libre Baskerville" panose="020B0604020202020204" pitchFamily="2" charset="0"/>
              </a:rPr>
              <a:t>Preventing Human Trafficking</a:t>
            </a:r>
            <a:br>
              <a:rPr lang="en-US" b="1" i="0" dirty="0">
                <a:solidFill>
                  <a:srgbClr val="333333"/>
                </a:solidFill>
                <a:effectLst/>
                <a:latin typeface="Libre Baskerville" panose="020B0604020202020204" pitchFamily="2" charset="0"/>
              </a:rPr>
            </a:br>
            <a:endParaRPr lang="en-US" dirty="0"/>
          </a:p>
        </p:txBody>
      </p:sp>
      <p:sp>
        <p:nvSpPr>
          <p:cNvPr id="3" name="Content Placeholder 2">
            <a:extLst>
              <a:ext uri="{FF2B5EF4-FFF2-40B4-BE49-F238E27FC236}">
                <a16:creationId xmlns:a16="http://schemas.microsoft.com/office/drawing/2014/main" id="{125B5924-D464-41B0-B4DC-B065B0B69BB1}"/>
              </a:ext>
            </a:extLst>
          </p:cNvPr>
          <p:cNvSpPr>
            <a:spLocks noGrp="1"/>
          </p:cNvSpPr>
          <p:nvPr>
            <p:ph idx="1"/>
          </p:nvPr>
        </p:nvSpPr>
        <p:spPr/>
        <p:txBody>
          <a:bodyPr/>
          <a:lstStyle/>
          <a:p>
            <a:pPr algn="l"/>
            <a:r>
              <a:rPr lang="en-US" sz="2800" b="1" i="0" dirty="0">
                <a:solidFill>
                  <a:srgbClr val="333333"/>
                </a:solidFill>
                <a:effectLst/>
                <a:latin typeface="Libre Baskerville" panose="02000000000000000000" pitchFamily="2" charset="0"/>
              </a:rPr>
              <a:t>Raise Awareness</a:t>
            </a:r>
          </a:p>
          <a:p>
            <a:pPr lvl="1"/>
            <a:r>
              <a:rPr lang="en-US" sz="2800" b="1" i="0" dirty="0">
                <a:solidFill>
                  <a:srgbClr val="737373"/>
                </a:solidFill>
                <a:effectLst/>
                <a:latin typeface="Libre Franklin" panose="020B0604020202020204" pitchFamily="2" charset="0"/>
              </a:rPr>
              <a:t>Know. Watch. Report.</a:t>
            </a:r>
          </a:p>
          <a:p>
            <a:endParaRPr lang="en-US" dirty="0"/>
          </a:p>
        </p:txBody>
      </p:sp>
      <p:pic>
        <p:nvPicPr>
          <p:cNvPr id="4" name="Picture 2" descr="Office of the Governor's Child Sex Trafficking Team October Newsletter">
            <a:extLst>
              <a:ext uri="{FF2B5EF4-FFF2-40B4-BE49-F238E27FC236}">
                <a16:creationId xmlns:a16="http://schemas.microsoft.com/office/drawing/2014/main" id="{70A223C5-6C55-40E5-BA9D-4126BED5CA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579060"/>
            <a:ext cx="6574043" cy="188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100709"/>
      </p:ext>
    </p:extLst>
  </p:cSld>
  <p:clrMapOvr>
    <a:masterClrMapping/>
  </p:clrMapOvr>
  <mc:AlternateContent xmlns:mc="http://schemas.openxmlformats.org/markup-compatibility/2006" xmlns:p14="http://schemas.microsoft.com/office/powerpoint/2010/main">
    <mc:Choice Requires="p14">
      <p:transition spd="slow" p14:dur="2000" advTm="7917"/>
    </mc:Choice>
    <mc:Fallback xmlns="">
      <p:transition spd="slow" advTm="791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BB7F-115F-4639-92CF-82216E06824C}"/>
              </a:ext>
            </a:extLst>
          </p:cNvPr>
          <p:cNvSpPr>
            <a:spLocks noGrp="1"/>
          </p:cNvSpPr>
          <p:nvPr>
            <p:ph type="title"/>
          </p:nvPr>
        </p:nvSpPr>
        <p:spPr/>
        <p:txBody>
          <a:bodyPr>
            <a:normAutofit fontScale="90000"/>
          </a:bodyPr>
          <a:lstStyle/>
          <a:p>
            <a:r>
              <a:rPr lang="en-US" b="1" i="0" dirty="0">
                <a:solidFill>
                  <a:srgbClr val="1B1B1B"/>
                </a:solidFill>
                <a:effectLst/>
                <a:latin typeface="Source Sans Pro Web"/>
              </a:rPr>
              <a:t>Texas Human Trafficking Prevention Coordinating Council</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AA7B4D3B-C093-4D47-B31F-F4349A4B015D}"/>
              </a:ext>
            </a:extLst>
          </p:cNvPr>
          <p:cNvSpPr>
            <a:spLocks noGrp="1"/>
          </p:cNvSpPr>
          <p:nvPr>
            <p:ph idx="1"/>
          </p:nvPr>
        </p:nvSpPr>
        <p:spPr/>
        <p:txBody>
          <a:bodyPr/>
          <a:lstStyle/>
          <a:p>
            <a:pPr marL="0" indent="0" algn="l">
              <a:buNone/>
            </a:pPr>
            <a:endParaRPr lang="en-US" b="1" i="0" dirty="0">
              <a:solidFill>
                <a:srgbClr val="1B1B1B"/>
              </a:solidFill>
              <a:effectLst/>
              <a:latin typeface="Source Sans Pro Web"/>
            </a:endParaRPr>
          </a:p>
          <a:p>
            <a:pPr algn="l"/>
            <a:r>
              <a:rPr lang="en-US" b="0" i="0" dirty="0">
                <a:solidFill>
                  <a:srgbClr val="1B1B1B"/>
                </a:solidFill>
                <a:effectLst/>
                <a:latin typeface="Source Sans Pro Web"/>
              </a:rPr>
              <a:t>Created by the Texas Legislature in 2019, this Council works towards effectively and efficiently eradicating human trafficking through the coordination and collaboration of programs, services and state resources.</a:t>
            </a:r>
          </a:p>
          <a:p>
            <a:pPr algn="l"/>
            <a:r>
              <a:rPr lang="en-US" b="0" i="0" dirty="0">
                <a:solidFill>
                  <a:srgbClr val="1B1B1B"/>
                </a:solidFill>
                <a:effectLst/>
                <a:latin typeface="Source Sans Pro Web"/>
              </a:rPr>
              <a:t>Learn more on the </a:t>
            </a:r>
            <a:r>
              <a:rPr lang="en-US" b="0" i="0" u="none" strike="noStrike" dirty="0">
                <a:solidFill>
                  <a:srgbClr val="0050D8"/>
                </a:solidFill>
                <a:effectLst/>
                <a:latin typeface="Source Sans Pro Web"/>
                <a:hlinkClick r:id="rId2"/>
              </a:rPr>
              <a:t>Texas Human Trafficking Prevention Coordinating Council website</a:t>
            </a:r>
            <a:r>
              <a:rPr lang="en-US" b="0" i="0" dirty="0">
                <a:solidFill>
                  <a:srgbClr val="1B1B1B"/>
                </a:solidFill>
                <a:effectLst/>
                <a:latin typeface="Source Sans Pro Web"/>
              </a:rPr>
              <a:t>.</a:t>
            </a:r>
          </a:p>
          <a:p>
            <a:endParaRPr lang="en-US" dirty="0"/>
          </a:p>
        </p:txBody>
      </p:sp>
      <p:pic>
        <p:nvPicPr>
          <p:cNvPr id="4" name="Google Shape;86;p1">
            <a:extLst>
              <a:ext uri="{FF2B5EF4-FFF2-40B4-BE49-F238E27FC236}">
                <a16:creationId xmlns:a16="http://schemas.microsoft.com/office/drawing/2014/main" id="{0AEB8E57-059A-44D0-8611-A3AF6B2322A9}"/>
              </a:ext>
            </a:extLst>
          </p:cNvPr>
          <p:cNvPicPr preferRelativeResize="0"/>
          <p:nvPr/>
        </p:nvPicPr>
        <p:blipFill rotWithShape="1">
          <a:blip r:embed="rId3">
            <a:alphaModFix/>
          </a:blip>
          <a:srcRect/>
          <a:stretch/>
        </p:blipFill>
        <p:spPr>
          <a:xfrm>
            <a:off x="8622982" y="5056770"/>
            <a:ext cx="2638425" cy="819150"/>
          </a:xfrm>
          <a:prstGeom prst="rect">
            <a:avLst/>
          </a:prstGeom>
          <a:noFill/>
          <a:ln>
            <a:noFill/>
          </a:ln>
        </p:spPr>
      </p:pic>
      <p:pic>
        <p:nvPicPr>
          <p:cNvPr id="12290" name="Picture 2" descr="REPORT">
            <a:extLst>
              <a:ext uri="{FF2B5EF4-FFF2-40B4-BE49-F238E27FC236}">
                <a16:creationId xmlns:a16="http://schemas.microsoft.com/office/drawing/2014/main" id="{66D4B818-0B2A-4FA6-941F-1CBC5B3CD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360" y="4386606"/>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270405"/>
      </p:ext>
    </p:extLst>
  </p:cSld>
  <p:clrMapOvr>
    <a:masterClrMapping/>
  </p:clrMapOvr>
  <mc:AlternateContent xmlns:mc="http://schemas.openxmlformats.org/markup-compatibility/2006" xmlns:p14="http://schemas.microsoft.com/office/powerpoint/2010/main">
    <mc:Choice Requires="p14">
      <p:transition spd="slow" p14:dur="2000" advTm="6951"/>
    </mc:Choice>
    <mc:Fallback xmlns="">
      <p:transition spd="slow" advTm="695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0D8E2-4E62-4499-94BB-2873AFA5311A}"/>
              </a:ext>
            </a:extLst>
          </p:cNvPr>
          <p:cNvSpPr>
            <a:spLocks noGrp="1"/>
          </p:cNvSpPr>
          <p:nvPr>
            <p:ph type="title"/>
          </p:nvPr>
        </p:nvSpPr>
        <p:spPr/>
        <p:txBody>
          <a:bodyPr/>
          <a:lstStyle/>
          <a:p>
            <a:r>
              <a:rPr lang="en-US" b="1" i="0" dirty="0">
                <a:solidFill>
                  <a:srgbClr val="1B1B1B"/>
                </a:solidFill>
                <a:effectLst/>
                <a:latin typeface="Source Sans Pro Web"/>
              </a:rPr>
              <a:t>Report Human Trafficking</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70BCD342-486F-4AC5-9959-F9A3AC99C616}"/>
              </a:ext>
            </a:extLst>
          </p:cNvPr>
          <p:cNvSpPr>
            <a:spLocks noGrp="1"/>
          </p:cNvSpPr>
          <p:nvPr>
            <p:ph idx="1"/>
          </p:nvPr>
        </p:nvSpPr>
        <p:spPr/>
        <p:txBody>
          <a:bodyPr>
            <a:normAutofit lnSpcReduction="10000"/>
          </a:bodyPr>
          <a:lstStyle/>
          <a:p>
            <a:pPr marL="0" indent="0" algn="l">
              <a:buNone/>
            </a:pPr>
            <a:endParaRPr lang="en-US" b="1" i="0" dirty="0">
              <a:solidFill>
                <a:srgbClr val="1B1B1B"/>
              </a:solidFill>
              <a:effectLst/>
              <a:latin typeface="Source Sans Pro Web"/>
            </a:endParaRPr>
          </a:p>
          <a:p>
            <a:pPr algn="l"/>
            <a:r>
              <a:rPr lang="en-US" sz="2800" b="0" i="0" dirty="0">
                <a:solidFill>
                  <a:srgbClr val="1B1B1B"/>
                </a:solidFill>
                <a:effectLst/>
                <a:latin typeface="Source Sans Pro Web"/>
              </a:rPr>
              <a:t>National Human Trafficking Hotline accepts anonymous tips:</a:t>
            </a:r>
          </a:p>
          <a:p>
            <a:pPr algn="l">
              <a:buFont typeface="Arial" panose="020B0604020202020204" pitchFamily="34" charset="0"/>
              <a:buChar char="•"/>
            </a:pPr>
            <a:r>
              <a:rPr lang="en-US" sz="2800" b="0" i="0" dirty="0">
                <a:solidFill>
                  <a:srgbClr val="1B1B1B"/>
                </a:solidFill>
                <a:effectLst/>
                <a:latin typeface="Source Sans Pro Web"/>
              </a:rPr>
              <a:t>Call: 1-888-373-7888 (TTY: 711)</a:t>
            </a:r>
          </a:p>
          <a:p>
            <a:pPr algn="l">
              <a:buFont typeface="Arial" panose="020B0604020202020204" pitchFamily="34" charset="0"/>
              <a:buChar char="•"/>
            </a:pPr>
            <a:r>
              <a:rPr lang="en-US" sz="2800" b="0" i="0" dirty="0">
                <a:solidFill>
                  <a:srgbClr val="1B1B1B"/>
                </a:solidFill>
                <a:effectLst/>
                <a:latin typeface="Source Sans Pro Web"/>
              </a:rPr>
              <a:t>Text: 233733</a:t>
            </a:r>
          </a:p>
          <a:p>
            <a:pPr algn="l">
              <a:buFont typeface="Arial" panose="020B0604020202020204" pitchFamily="34" charset="0"/>
              <a:buChar char="•"/>
            </a:pPr>
            <a:r>
              <a:rPr lang="en-US" sz="2800" b="0" i="0" u="none" strike="noStrike" dirty="0">
                <a:solidFill>
                  <a:srgbClr val="0050D8"/>
                </a:solidFill>
                <a:effectLst/>
                <a:latin typeface="Source Sans Pro Web"/>
                <a:hlinkClick r:id="rId2"/>
              </a:rPr>
              <a:t>National Human Trafficking Hotline</a:t>
            </a:r>
            <a:endParaRPr lang="en-US" sz="2800" b="0" i="0" dirty="0">
              <a:solidFill>
                <a:srgbClr val="1B1B1B"/>
              </a:solidFill>
              <a:effectLst/>
              <a:latin typeface="Source Sans Pro Web"/>
            </a:endParaRPr>
          </a:p>
          <a:p>
            <a:endParaRPr lang="en-US" dirty="0"/>
          </a:p>
        </p:txBody>
      </p:sp>
      <p:pic>
        <p:nvPicPr>
          <p:cNvPr id="4" name="Google Shape;86;p1">
            <a:extLst>
              <a:ext uri="{FF2B5EF4-FFF2-40B4-BE49-F238E27FC236}">
                <a16:creationId xmlns:a16="http://schemas.microsoft.com/office/drawing/2014/main" id="{86024E66-4DD3-4112-A9CC-15745AAB6646}"/>
              </a:ext>
            </a:extLst>
          </p:cNvPr>
          <p:cNvPicPr preferRelativeResize="0"/>
          <p:nvPr/>
        </p:nvPicPr>
        <p:blipFill rotWithShape="1">
          <a:blip r:embed="rId3">
            <a:alphaModFix/>
          </a:blip>
          <a:srcRect/>
          <a:stretch/>
        </p:blipFill>
        <p:spPr>
          <a:xfrm>
            <a:off x="8622982" y="5056770"/>
            <a:ext cx="2638425" cy="819150"/>
          </a:xfrm>
          <a:prstGeom prst="rect">
            <a:avLst/>
          </a:prstGeom>
          <a:noFill/>
          <a:ln>
            <a:noFill/>
          </a:ln>
        </p:spPr>
      </p:pic>
      <p:pic>
        <p:nvPicPr>
          <p:cNvPr id="13314" name="Picture 2" descr="National Human Trafficking Hotline">
            <a:extLst>
              <a:ext uri="{FF2B5EF4-FFF2-40B4-BE49-F238E27FC236}">
                <a16:creationId xmlns:a16="http://schemas.microsoft.com/office/drawing/2014/main" id="{D4FB3F41-E279-43F6-A9F4-6A70B1AAA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280" y="43915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88614"/>
      </p:ext>
    </p:extLst>
  </p:cSld>
  <p:clrMapOvr>
    <a:masterClrMapping/>
  </p:clrMapOvr>
  <mc:AlternateContent xmlns:mc="http://schemas.openxmlformats.org/markup-compatibility/2006" xmlns:p14="http://schemas.microsoft.com/office/powerpoint/2010/main">
    <mc:Choice Requires="p14">
      <p:transition spd="slow" p14:dur="2000" advTm="8025"/>
    </mc:Choice>
    <mc:Fallback xmlns="">
      <p:transition spd="slow" advTm="80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FFD8-E1DA-9E7E-1D7B-89703A01FEFE}"/>
              </a:ext>
            </a:extLst>
          </p:cNvPr>
          <p:cNvSpPr>
            <a:spLocks noGrp="1"/>
          </p:cNvSpPr>
          <p:nvPr>
            <p:ph type="title"/>
          </p:nvPr>
        </p:nvSpPr>
        <p:spPr/>
        <p:txBody>
          <a:bodyPr/>
          <a:lstStyle/>
          <a:p>
            <a:endParaRPr lang="en-US"/>
          </a:p>
        </p:txBody>
      </p:sp>
      <p:pic>
        <p:nvPicPr>
          <p:cNvPr id="7" name="Tools That Teach： What is Human Trafficking？">
            <a:hlinkClick r:id="" action="ppaction://media"/>
            <a:extLst>
              <a:ext uri="{FF2B5EF4-FFF2-40B4-BE49-F238E27FC236}">
                <a16:creationId xmlns:a16="http://schemas.microsoft.com/office/drawing/2014/main" id="{F168F18E-F890-7C24-F882-F625C52E421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7390" y="0"/>
            <a:ext cx="11777220" cy="6624878"/>
          </a:xfrm>
        </p:spPr>
      </p:pic>
    </p:spTree>
    <p:extLst>
      <p:ext uri="{BB962C8B-B14F-4D97-AF65-F5344CB8AC3E}">
        <p14:creationId xmlns:p14="http://schemas.microsoft.com/office/powerpoint/2010/main" val="15508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5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1CC-5888-457E-9B6A-ABCA129FB821}"/>
              </a:ext>
            </a:extLst>
          </p:cNvPr>
          <p:cNvSpPr>
            <a:spLocks noGrp="1"/>
          </p:cNvSpPr>
          <p:nvPr>
            <p:ph type="title"/>
          </p:nvPr>
        </p:nvSpPr>
        <p:spPr>
          <a:xfrm>
            <a:off x="1425145" y="342420"/>
            <a:ext cx="9603275" cy="1049235"/>
          </a:xfrm>
        </p:spPr>
        <p:txBody>
          <a:bodyPr/>
          <a:lstStyle/>
          <a:p>
            <a:r>
              <a:rPr lang="en-US" dirty="0"/>
              <a:t>Citations</a:t>
            </a:r>
          </a:p>
        </p:txBody>
      </p:sp>
      <p:sp>
        <p:nvSpPr>
          <p:cNvPr id="3" name="Content Placeholder 2">
            <a:extLst>
              <a:ext uri="{FF2B5EF4-FFF2-40B4-BE49-F238E27FC236}">
                <a16:creationId xmlns:a16="http://schemas.microsoft.com/office/drawing/2014/main" id="{A4962C37-B5C8-4F82-BD2A-A164A9E6B859}"/>
              </a:ext>
            </a:extLst>
          </p:cNvPr>
          <p:cNvSpPr>
            <a:spLocks noGrp="1"/>
          </p:cNvSpPr>
          <p:nvPr>
            <p:ph idx="1"/>
          </p:nvPr>
        </p:nvSpPr>
        <p:spPr/>
        <p:txBody>
          <a:bodyPr>
            <a:normAutofit fontScale="85000" lnSpcReduction="20000"/>
          </a:bodyPr>
          <a:lstStyle/>
          <a:p>
            <a:r>
              <a:rPr lang="en-US" sz="2400" dirty="0"/>
              <a:t>Texas Department of Health and Human Services</a:t>
            </a:r>
          </a:p>
          <a:p>
            <a:r>
              <a:rPr lang="en-US" sz="2400" dirty="0"/>
              <a:t>Texas Attorney General, Ken Paxton</a:t>
            </a:r>
          </a:p>
          <a:p>
            <a:r>
              <a:rPr lang="en-US" sz="2400" dirty="0"/>
              <a:t>Texas Council on Human Trafficking</a:t>
            </a:r>
          </a:p>
          <a:p>
            <a:r>
              <a:rPr lang="en-US" sz="2400" dirty="0"/>
              <a:t>Office of the Governor Child Sex Trafficking Team</a:t>
            </a:r>
          </a:p>
          <a:p>
            <a:r>
              <a:rPr lang="en-US" sz="2400" dirty="0"/>
              <a:t>Texas Human Trafficking Prevention Coordinating Council</a:t>
            </a:r>
          </a:p>
          <a:p>
            <a:r>
              <a:rPr lang="en-US" sz="2400" dirty="0"/>
              <a:t>National Human Trafficking Hotline</a:t>
            </a:r>
          </a:p>
          <a:p>
            <a:r>
              <a:rPr lang="en-US" sz="2400" dirty="0"/>
              <a:t>Texas Education Agency</a:t>
            </a:r>
          </a:p>
          <a:p>
            <a:r>
              <a:rPr lang="en-US" sz="2400" dirty="0"/>
              <a:t>dhs.gov/bluecampaign</a:t>
            </a:r>
          </a:p>
          <a:p>
            <a:endParaRPr lang="en-US" sz="2400" dirty="0"/>
          </a:p>
          <a:p>
            <a:endParaRPr lang="en-US" dirty="0"/>
          </a:p>
          <a:p>
            <a:endParaRPr lang="en-US" dirty="0"/>
          </a:p>
          <a:p>
            <a:endParaRPr lang="en-US" dirty="0"/>
          </a:p>
          <a:p>
            <a:endParaRPr lang="en-US" dirty="0"/>
          </a:p>
        </p:txBody>
      </p:sp>
      <p:pic>
        <p:nvPicPr>
          <p:cNvPr id="5" name="Google Shape;86;p1">
            <a:extLst>
              <a:ext uri="{FF2B5EF4-FFF2-40B4-BE49-F238E27FC236}">
                <a16:creationId xmlns:a16="http://schemas.microsoft.com/office/drawing/2014/main" id="{E1E4EC35-337A-4E49-8381-62270F391F46}"/>
              </a:ext>
            </a:extLst>
          </p:cNvPr>
          <p:cNvPicPr preferRelativeResize="0"/>
          <p:nvPr/>
        </p:nvPicPr>
        <p:blipFill rotWithShape="1">
          <a:blip r:embed="rId2">
            <a:alphaModFix/>
          </a:blip>
          <a:srcRect/>
          <a:stretch/>
        </p:blipFill>
        <p:spPr>
          <a:xfrm>
            <a:off x="8622982" y="5056770"/>
            <a:ext cx="2638425" cy="819150"/>
          </a:xfrm>
          <a:prstGeom prst="rect">
            <a:avLst/>
          </a:prstGeom>
          <a:noFill/>
          <a:ln>
            <a:noFill/>
          </a:ln>
        </p:spPr>
      </p:pic>
    </p:spTree>
    <p:extLst>
      <p:ext uri="{BB962C8B-B14F-4D97-AF65-F5344CB8AC3E}">
        <p14:creationId xmlns:p14="http://schemas.microsoft.com/office/powerpoint/2010/main" val="4142841811"/>
      </p:ext>
    </p:extLst>
  </p:cSld>
  <p:clrMapOvr>
    <a:masterClrMapping/>
  </p:clrMapOvr>
  <mc:AlternateContent xmlns:mc="http://schemas.openxmlformats.org/markup-compatibility/2006" xmlns:p14="http://schemas.microsoft.com/office/powerpoint/2010/main">
    <mc:Choice Requires="p14">
      <p:transition spd="slow" p14:dur="2000" advTm="7913"/>
    </mc:Choice>
    <mc:Fallback xmlns="">
      <p:transition spd="slow" advTm="791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5BD8-5C6A-49B5-E993-BE7FD4738BD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E4991D7-5526-122D-467B-B59A242D38C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3775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FC01-02DB-4B8B-9A21-9B68B9FB8FD6}"/>
              </a:ext>
            </a:extLst>
          </p:cNvPr>
          <p:cNvSpPr>
            <a:spLocks noGrp="1"/>
          </p:cNvSpPr>
          <p:nvPr>
            <p:ph type="title"/>
          </p:nvPr>
        </p:nvSpPr>
        <p:spPr/>
        <p:txBody>
          <a:bodyPr>
            <a:normAutofit fontScale="90000"/>
          </a:bodyPr>
          <a:lstStyle/>
          <a:p>
            <a:r>
              <a:rPr lang="en-US" b="1" i="0" dirty="0">
                <a:solidFill>
                  <a:srgbClr val="1B1B1B"/>
                </a:solidFill>
                <a:effectLst/>
                <a:latin typeface="Source Sans Pro Web"/>
              </a:rPr>
              <a:t>Texas Human Trafficking Resource Center</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9CB83CBD-23FE-44C3-A6D1-9515105EDE39}"/>
              </a:ext>
            </a:extLst>
          </p:cNvPr>
          <p:cNvSpPr>
            <a:spLocks noGrp="1"/>
          </p:cNvSpPr>
          <p:nvPr>
            <p:ph idx="1"/>
          </p:nvPr>
        </p:nvSpPr>
        <p:spPr/>
        <p:txBody>
          <a:bodyPr>
            <a:normAutofit fontScale="92500" lnSpcReduction="10000"/>
          </a:bodyPr>
          <a:lstStyle/>
          <a:p>
            <a:r>
              <a:rPr lang="en-US" b="0" i="0" dirty="0">
                <a:solidFill>
                  <a:srgbClr val="1B1B1B"/>
                </a:solidFill>
                <a:effectLst/>
                <a:latin typeface="Source Sans Pro Web"/>
              </a:rPr>
              <a:t>The Texas Human Trafficking Resource Center connects Health and Human Services staff, health care providers, stakeholders and those who have experienced human trafficking to resources needed to locate services, help prevent trafficking, and recognize and respond to potential trafficking situations.</a:t>
            </a:r>
          </a:p>
          <a:p>
            <a:pPr algn="l">
              <a:buFont typeface="Arial" panose="020B0604020202020204" pitchFamily="34" charset="0"/>
              <a:buChar char="•"/>
            </a:pPr>
            <a:r>
              <a:rPr lang="en-US" b="0" i="0" dirty="0">
                <a:solidFill>
                  <a:srgbClr val="1B1B1B"/>
                </a:solidFill>
                <a:effectLst/>
                <a:latin typeface="Source Sans Pro Web"/>
              </a:rPr>
              <a:t>Call 9-1-1 for the local police department</a:t>
            </a:r>
          </a:p>
          <a:p>
            <a:pPr algn="l">
              <a:buFont typeface="Arial" panose="020B0604020202020204" pitchFamily="34" charset="0"/>
              <a:buChar char="•"/>
            </a:pPr>
            <a:r>
              <a:rPr lang="en-US" b="0" i="0" dirty="0">
                <a:solidFill>
                  <a:srgbClr val="1B1B1B"/>
                </a:solidFill>
                <a:effectLst/>
                <a:latin typeface="Source Sans Pro Web"/>
              </a:rPr>
              <a:t>Contact the National Human Trafficking Hotline:</a:t>
            </a:r>
          </a:p>
          <a:p>
            <a:pPr marL="742950" lvl="1" indent="-285750" algn="l">
              <a:buFont typeface="Arial" panose="020B0604020202020204" pitchFamily="34" charset="0"/>
              <a:buChar char="•"/>
            </a:pPr>
            <a:r>
              <a:rPr lang="en-US" b="0" i="0" dirty="0">
                <a:solidFill>
                  <a:srgbClr val="1B1B1B"/>
                </a:solidFill>
                <a:effectLst/>
                <a:latin typeface="Source Sans Pro Web"/>
              </a:rPr>
              <a:t>Call: 1-888-373-7888 (TTY: 711)</a:t>
            </a:r>
          </a:p>
          <a:p>
            <a:pPr marL="742950" lvl="1" indent="-285750" algn="l">
              <a:buFont typeface="Arial" panose="020B0604020202020204" pitchFamily="34" charset="0"/>
              <a:buChar char="•"/>
            </a:pPr>
            <a:r>
              <a:rPr lang="en-US" b="0" i="0" dirty="0">
                <a:solidFill>
                  <a:srgbClr val="1B1B1B"/>
                </a:solidFill>
                <a:effectLst/>
                <a:latin typeface="Source Sans Pro Web"/>
              </a:rPr>
              <a:t>Text: 233733</a:t>
            </a:r>
          </a:p>
          <a:p>
            <a:pPr marL="742950" lvl="1" indent="-285750" algn="l">
              <a:buFont typeface="Arial" panose="020B0604020202020204" pitchFamily="34" charset="0"/>
              <a:buChar char="•"/>
            </a:pPr>
            <a:r>
              <a:rPr lang="en-US" b="0" i="0" dirty="0">
                <a:solidFill>
                  <a:srgbClr val="1B1B1B"/>
                </a:solidFill>
                <a:effectLst/>
                <a:latin typeface="Source Sans Pro Web"/>
              </a:rPr>
              <a:t>Chat Online: </a:t>
            </a:r>
            <a:r>
              <a:rPr lang="en-US" b="0" i="0" u="none" strike="noStrike" dirty="0">
                <a:solidFill>
                  <a:srgbClr val="0050D8"/>
                </a:solidFill>
                <a:effectLst/>
                <a:latin typeface="Source Sans Pro Web"/>
                <a:hlinkClick r:id="rId2"/>
              </a:rPr>
              <a:t>Human Trafficking Hotline Web Chat</a:t>
            </a:r>
            <a:endParaRPr lang="en-US" b="0" i="0" dirty="0">
              <a:solidFill>
                <a:srgbClr val="1B1B1B"/>
              </a:solidFill>
              <a:effectLst/>
              <a:latin typeface="Source Sans Pro Web"/>
            </a:endParaRPr>
          </a:p>
          <a:p>
            <a:endParaRPr lang="en-US" dirty="0"/>
          </a:p>
        </p:txBody>
      </p:sp>
      <p:pic>
        <p:nvPicPr>
          <p:cNvPr id="15" name="Google Shape;86;p1">
            <a:extLst>
              <a:ext uri="{FF2B5EF4-FFF2-40B4-BE49-F238E27FC236}">
                <a16:creationId xmlns:a16="http://schemas.microsoft.com/office/drawing/2014/main" id="{89549220-A530-4F94-ADDE-758025A933AA}"/>
              </a:ext>
            </a:extLst>
          </p:cNvPr>
          <p:cNvPicPr preferRelativeResize="0"/>
          <p:nvPr/>
        </p:nvPicPr>
        <p:blipFill rotWithShape="1">
          <a:blip r:embed="rId3">
            <a:alphaModFix/>
          </a:blip>
          <a:srcRect/>
          <a:stretch/>
        </p:blipFill>
        <p:spPr>
          <a:xfrm>
            <a:off x="8612822" y="5056770"/>
            <a:ext cx="2638425" cy="819150"/>
          </a:xfrm>
          <a:prstGeom prst="rect">
            <a:avLst/>
          </a:prstGeom>
          <a:noFill/>
          <a:ln>
            <a:noFill/>
          </a:ln>
        </p:spPr>
      </p:pic>
      <p:pic>
        <p:nvPicPr>
          <p:cNvPr id="2050" name="Picture 2" descr="HHSC updates visitation rules for long-term care facilities">
            <a:extLst>
              <a:ext uri="{FF2B5EF4-FFF2-40B4-BE49-F238E27FC236}">
                <a16:creationId xmlns:a16="http://schemas.microsoft.com/office/drawing/2014/main" id="{B5A10F20-C276-49E4-ACB7-7B1EF4BC4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822" y="3270833"/>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8768"/>
      </p:ext>
    </p:extLst>
  </p:cSld>
  <p:clrMapOvr>
    <a:masterClrMapping/>
  </p:clrMapOvr>
  <mc:AlternateContent xmlns:mc="http://schemas.openxmlformats.org/markup-compatibility/2006" xmlns:p14="http://schemas.microsoft.com/office/powerpoint/2010/main">
    <mc:Choice Requires="p14">
      <p:transition spd="slow" p14:dur="2000" advTm="6967"/>
    </mc:Choice>
    <mc:Fallback xmlns="">
      <p:transition spd="slow" advTm="69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70D49-C3BD-4C60-839D-5994B6959654}"/>
              </a:ext>
            </a:extLst>
          </p:cNvPr>
          <p:cNvSpPr>
            <a:spLocks noGrp="1"/>
          </p:cNvSpPr>
          <p:nvPr>
            <p:ph type="title"/>
          </p:nvPr>
        </p:nvSpPr>
        <p:spPr/>
        <p:txBody>
          <a:bodyPr/>
          <a:lstStyle/>
          <a:p>
            <a:r>
              <a:rPr lang="en-US" b="1" i="0" dirty="0">
                <a:solidFill>
                  <a:srgbClr val="1B1B1B"/>
                </a:solidFill>
                <a:effectLst/>
                <a:latin typeface="Source Sans Pro Web"/>
              </a:rPr>
              <a:t>What Is Human Trafficking?</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0DD0A275-A6A7-41AD-8D2A-97605B4FDFB1}"/>
              </a:ext>
            </a:extLst>
          </p:cNvPr>
          <p:cNvSpPr>
            <a:spLocks noGrp="1"/>
          </p:cNvSpPr>
          <p:nvPr>
            <p:ph idx="1"/>
          </p:nvPr>
        </p:nvSpPr>
        <p:spPr/>
        <p:txBody>
          <a:bodyPr>
            <a:normAutofit fontScale="77500" lnSpcReduction="20000"/>
          </a:bodyPr>
          <a:lstStyle/>
          <a:p>
            <a:r>
              <a:rPr lang="en-US" b="0" i="0" u="sng" dirty="0">
                <a:solidFill>
                  <a:srgbClr val="1B1B1B"/>
                </a:solidFill>
                <a:effectLst/>
                <a:latin typeface="Source Sans Pro Web"/>
              </a:rPr>
              <a:t>Human trafficking </a:t>
            </a:r>
            <a:r>
              <a:rPr lang="en-US" b="0" i="0" dirty="0">
                <a:solidFill>
                  <a:srgbClr val="1B1B1B"/>
                </a:solidFill>
                <a:effectLst/>
                <a:latin typeface="Source Sans Pro Web"/>
              </a:rPr>
              <a:t>is a crime that involves exploiting a person for labor, services or commercial sex. The United States Department of Justice classifies human trafficking into two major categories:</a:t>
            </a:r>
          </a:p>
          <a:p>
            <a:pPr algn="l">
              <a:buFont typeface="Arial" panose="020B0604020202020204" pitchFamily="34" charset="0"/>
              <a:buChar char="•"/>
            </a:pPr>
            <a:r>
              <a:rPr lang="en-US" sz="2600" b="0" i="0" u="sng" dirty="0">
                <a:solidFill>
                  <a:srgbClr val="1B1B1B"/>
                </a:solidFill>
                <a:effectLst/>
                <a:latin typeface="Source Sans Pro Web"/>
              </a:rPr>
              <a:t>Sex trafficking </a:t>
            </a:r>
            <a:r>
              <a:rPr lang="en-US" sz="2600" b="0" i="0" dirty="0">
                <a:solidFill>
                  <a:srgbClr val="1B1B1B"/>
                </a:solidFill>
                <a:effectLst/>
                <a:latin typeface="Source Sans Pro Web"/>
              </a:rPr>
              <a:t>is the recruitment, harboring, transportation, provision, obtaining, patronizing or soliciting of a person for the purposes of a commercial sex act, in which the commercial sex act is induced by force, fraud, or coercion, or in which the person induced to perform such an act is 17 or younger.</a:t>
            </a:r>
          </a:p>
          <a:p>
            <a:pPr algn="l">
              <a:buFont typeface="Arial" panose="020B0604020202020204" pitchFamily="34" charset="0"/>
              <a:buChar char="•"/>
            </a:pPr>
            <a:r>
              <a:rPr lang="en-US" sz="2600" b="0" i="0" u="sng" dirty="0">
                <a:solidFill>
                  <a:srgbClr val="1B1B1B"/>
                </a:solidFill>
                <a:effectLst/>
                <a:latin typeface="Source Sans Pro Web"/>
              </a:rPr>
              <a:t>Labor trafficking </a:t>
            </a:r>
            <a:r>
              <a:rPr lang="en-US" sz="2600" b="0" i="0" dirty="0">
                <a:solidFill>
                  <a:srgbClr val="1B1B1B"/>
                </a:solidFill>
                <a:effectLst/>
                <a:latin typeface="Source Sans Pro Web"/>
              </a:rPr>
              <a:t>involves the recruitment, harboring, transportation, provision or obtainment of a person through the use of force, fraud or coercion for the purpose of involuntary servitude, peonage, debt bondage or slavery.</a:t>
            </a:r>
          </a:p>
          <a:p>
            <a:endParaRPr lang="en-US" dirty="0"/>
          </a:p>
        </p:txBody>
      </p:sp>
      <p:pic>
        <p:nvPicPr>
          <p:cNvPr id="4" name="Google Shape;86;p1">
            <a:extLst>
              <a:ext uri="{FF2B5EF4-FFF2-40B4-BE49-F238E27FC236}">
                <a16:creationId xmlns:a16="http://schemas.microsoft.com/office/drawing/2014/main" id="{2760A227-AD1C-422A-8F16-D88F794DD6C2}"/>
              </a:ext>
            </a:extLst>
          </p:cNvPr>
          <p:cNvPicPr preferRelativeResize="0"/>
          <p:nvPr/>
        </p:nvPicPr>
        <p:blipFill rotWithShape="1">
          <a:blip r:embed="rId2">
            <a:alphaModFix/>
          </a:blip>
          <a:srcRect/>
          <a:stretch/>
        </p:blipFill>
        <p:spPr>
          <a:xfrm>
            <a:off x="8612822" y="5142230"/>
            <a:ext cx="2638425" cy="819150"/>
          </a:xfrm>
          <a:prstGeom prst="rect">
            <a:avLst/>
          </a:prstGeom>
          <a:noFill/>
          <a:ln>
            <a:noFill/>
          </a:ln>
        </p:spPr>
      </p:pic>
      <p:pic>
        <p:nvPicPr>
          <p:cNvPr id="3074" name="Picture 2" descr="HHSC updates visitation rules for long-term care facilities">
            <a:extLst>
              <a:ext uri="{FF2B5EF4-FFF2-40B4-BE49-F238E27FC236}">
                <a16:creationId xmlns:a16="http://schemas.microsoft.com/office/drawing/2014/main" id="{9B7A2DF2-F2E3-4197-AFA9-1E9FA8E52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3272" y="25355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497822"/>
      </p:ext>
    </p:extLst>
  </p:cSld>
  <p:clrMapOvr>
    <a:masterClrMapping/>
  </p:clrMapOvr>
  <mc:AlternateContent xmlns:mc="http://schemas.openxmlformats.org/markup-compatibility/2006" xmlns:p14="http://schemas.microsoft.com/office/powerpoint/2010/main">
    <mc:Choice Requires="p14">
      <p:transition spd="slow" p14:dur="2000" advTm="6889"/>
    </mc:Choice>
    <mc:Fallback xmlns="">
      <p:transition spd="slow" advTm="68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4FEA-907B-435F-A6E1-C37D6C326501}"/>
              </a:ext>
            </a:extLst>
          </p:cNvPr>
          <p:cNvSpPr>
            <a:spLocks noGrp="1"/>
          </p:cNvSpPr>
          <p:nvPr>
            <p:ph type="title"/>
          </p:nvPr>
        </p:nvSpPr>
        <p:spPr/>
        <p:txBody>
          <a:bodyPr/>
          <a:lstStyle/>
          <a:p>
            <a:r>
              <a:rPr lang="en-US" dirty="0"/>
              <a:t>Resources from Ken </a:t>
            </a:r>
            <a:r>
              <a:rPr lang="en-US"/>
              <a:t>Paxton,  </a:t>
            </a:r>
            <a:r>
              <a:rPr lang="en-US" dirty="0"/>
              <a:t>Attorney General of Texas</a:t>
            </a:r>
          </a:p>
        </p:txBody>
      </p:sp>
      <p:sp>
        <p:nvSpPr>
          <p:cNvPr id="3" name="Content Placeholder 2">
            <a:extLst>
              <a:ext uri="{FF2B5EF4-FFF2-40B4-BE49-F238E27FC236}">
                <a16:creationId xmlns:a16="http://schemas.microsoft.com/office/drawing/2014/main" id="{DADE7656-9456-4E08-A4C1-2DE6B481B8C7}"/>
              </a:ext>
            </a:extLst>
          </p:cNvPr>
          <p:cNvSpPr>
            <a:spLocks noGrp="1"/>
          </p:cNvSpPr>
          <p:nvPr>
            <p:ph idx="1"/>
          </p:nvPr>
        </p:nvSpPr>
        <p:spPr/>
        <p:txBody>
          <a:bodyPr/>
          <a:lstStyle/>
          <a:p>
            <a:r>
              <a:rPr lang="en-US" sz="2400" dirty="0">
                <a:solidFill>
                  <a:srgbClr val="0070C0"/>
                </a:solidFill>
                <a:hlinkClick r:id="rId2">
                  <a:extLst>
                    <a:ext uri="{A12FA001-AC4F-418D-AE19-62706E023703}">
                      <ahyp:hlinkClr xmlns:ahyp="http://schemas.microsoft.com/office/drawing/2018/hyperlinkcolor" val="tx"/>
                    </a:ext>
                  </a:extLst>
                </a:hlinkClick>
              </a:rPr>
              <a:t>Be-The-One-Poster.pdf (texasattorneygeneral.gov)</a:t>
            </a:r>
            <a:endParaRPr lang="en-US" sz="2400" dirty="0">
              <a:solidFill>
                <a:srgbClr val="0070C0"/>
              </a:solidFill>
            </a:endParaRPr>
          </a:p>
          <a:p>
            <a:endParaRPr lang="en-US" sz="2400" dirty="0">
              <a:solidFill>
                <a:srgbClr val="0070C0"/>
              </a:solidFill>
            </a:endParaRPr>
          </a:p>
          <a:p>
            <a:r>
              <a:rPr lang="en-US" sz="2400" dirty="0">
                <a:solidFill>
                  <a:srgbClr val="0070C0"/>
                </a:solidFill>
                <a:hlinkClick r:id="rId3">
                  <a:extLst>
                    <a:ext uri="{A12FA001-AC4F-418D-AE19-62706E023703}">
                      <ahyp:hlinkClr xmlns:ahyp="http://schemas.microsoft.com/office/drawing/2018/hyperlinkcolor" val="tx"/>
                    </a:ext>
                  </a:extLst>
                </a:hlinkClick>
              </a:rPr>
              <a:t>Office of the Attorney General Initiatives | Office of the Attorney General (texasattorneygeneral.gov)</a:t>
            </a:r>
            <a:r>
              <a:rPr lang="en-US" sz="2400" dirty="0">
                <a:solidFill>
                  <a:srgbClr val="0070C0"/>
                </a:solidFill>
              </a:rPr>
              <a:t>  </a:t>
            </a:r>
            <a:r>
              <a:rPr lang="en-US" dirty="0"/>
              <a:t>Be The One video</a:t>
            </a:r>
          </a:p>
        </p:txBody>
      </p:sp>
      <p:pic>
        <p:nvPicPr>
          <p:cNvPr id="4" name="Picture 3">
            <a:extLst>
              <a:ext uri="{FF2B5EF4-FFF2-40B4-BE49-F238E27FC236}">
                <a16:creationId xmlns:a16="http://schemas.microsoft.com/office/drawing/2014/main" id="{007932C8-DC8A-4914-AD85-C964BCC1B6FE}"/>
              </a:ext>
            </a:extLst>
          </p:cNvPr>
          <p:cNvPicPr>
            <a:picLocks noChangeAspect="1"/>
          </p:cNvPicPr>
          <p:nvPr/>
        </p:nvPicPr>
        <p:blipFill>
          <a:blip r:embed="rId4"/>
          <a:stretch>
            <a:fillRect/>
          </a:stretch>
        </p:blipFill>
        <p:spPr>
          <a:xfrm>
            <a:off x="3509010" y="4315460"/>
            <a:ext cx="2857500" cy="1600200"/>
          </a:xfrm>
          <a:prstGeom prst="rect">
            <a:avLst/>
          </a:prstGeom>
        </p:spPr>
      </p:pic>
      <p:pic>
        <p:nvPicPr>
          <p:cNvPr id="5" name="Google Shape;86;p1">
            <a:extLst>
              <a:ext uri="{FF2B5EF4-FFF2-40B4-BE49-F238E27FC236}">
                <a16:creationId xmlns:a16="http://schemas.microsoft.com/office/drawing/2014/main" id="{6452DDEB-5A7D-460B-9AEC-183B476CE186}"/>
              </a:ext>
            </a:extLst>
          </p:cNvPr>
          <p:cNvPicPr preferRelativeResize="0"/>
          <p:nvPr/>
        </p:nvPicPr>
        <p:blipFill rotWithShape="1">
          <a:blip r:embed="rId5">
            <a:alphaModFix/>
          </a:blip>
          <a:srcRect/>
          <a:stretch/>
        </p:blipFill>
        <p:spPr>
          <a:xfrm>
            <a:off x="8704262" y="4705985"/>
            <a:ext cx="2638425" cy="819150"/>
          </a:xfrm>
          <a:prstGeom prst="rect">
            <a:avLst/>
          </a:prstGeom>
          <a:noFill/>
          <a:ln>
            <a:noFill/>
          </a:ln>
        </p:spPr>
      </p:pic>
    </p:spTree>
    <p:extLst>
      <p:ext uri="{BB962C8B-B14F-4D97-AF65-F5344CB8AC3E}">
        <p14:creationId xmlns:p14="http://schemas.microsoft.com/office/powerpoint/2010/main" val="3528032233"/>
      </p:ext>
    </p:extLst>
  </p:cSld>
  <p:clrMapOvr>
    <a:masterClrMapping/>
  </p:clrMapOvr>
  <mc:AlternateContent xmlns:mc="http://schemas.openxmlformats.org/markup-compatibility/2006" xmlns:p14="http://schemas.microsoft.com/office/powerpoint/2010/main">
    <mc:Choice Requires="p14">
      <p:transition spd="slow" p14:dur="2000" advTm="7371"/>
    </mc:Choice>
    <mc:Fallback xmlns="">
      <p:transition spd="slow" advTm="737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E9E1-B473-407A-84CD-0BC56DE0B676}"/>
              </a:ext>
            </a:extLst>
          </p:cNvPr>
          <p:cNvSpPr>
            <a:spLocks noGrp="1"/>
          </p:cNvSpPr>
          <p:nvPr>
            <p:ph type="title"/>
          </p:nvPr>
        </p:nvSpPr>
        <p:spPr/>
        <p:txBody>
          <a:bodyPr>
            <a:normAutofit fontScale="90000"/>
          </a:bodyPr>
          <a:lstStyle/>
          <a:p>
            <a:r>
              <a:rPr lang="en-US" b="1" i="0" dirty="0">
                <a:solidFill>
                  <a:srgbClr val="1B1B1B"/>
                </a:solidFill>
                <a:effectLst/>
                <a:latin typeface="Source Sans Pro Web"/>
              </a:rPr>
              <a:t>How Do I Identify Human Trafficking in My Practice?</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3BBD001F-E31F-450B-89EB-F32989A3942E}"/>
              </a:ext>
            </a:extLst>
          </p:cNvPr>
          <p:cNvSpPr>
            <a:spLocks noGrp="1"/>
          </p:cNvSpPr>
          <p:nvPr>
            <p:ph idx="1"/>
          </p:nvPr>
        </p:nvSpPr>
        <p:spPr/>
        <p:txBody>
          <a:bodyPr>
            <a:normAutofit/>
          </a:bodyPr>
          <a:lstStyle/>
          <a:p>
            <a:pPr marL="0" indent="0">
              <a:buNone/>
            </a:pPr>
            <a:r>
              <a:rPr lang="en-US" sz="2800" b="0" i="0" dirty="0">
                <a:solidFill>
                  <a:srgbClr val="1B1B1B"/>
                </a:solidFill>
                <a:effectLst/>
                <a:latin typeface="Source Sans Pro Web"/>
              </a:rPr>
              <a:t>Many trafficked persons interact with the health care system while being trafficked. Health care providers often do not recognize the signs of trafficking or are unsure of how to help. Trafficked persons often do not disclose their situation.</a:t>
            </a:r>
            <a:endParaRPr lang="en-US" sz="2800" dirty="0"/>
          </a:p>
        </p:txBody>
      </p:sp>
      <p:pic>
        <p:nvPicPr>
          <p:cNvPr id="4" name="Google Shape;86;p1">
            <a:extLst>
              <a:ext uri="{FF2B5EF4-FFF2-40B4-BE49-F238E27FC236}">
                <a16:creationId xmlns:a16="http://schemas.microsoft.com/office/drawing/2014/main" id="{159EC57E-4B52-4D5A-A0F4-4FFA8B371349}"/>
              </a:ext>
            </a:extLst>
          </p:cNvPr>
          <p:cNvPicPr preferRelativeResize="0"/>
          <p:nvPr/>
        </p:nvPicPr>
        <p:blipFill rotWithShape="1">
          <a:blip r:embed="rId2">
            <a:alphaModFix/>
          </a:blip>
          <a:srcRect/>
          <a:stretch/>
        </p:blipFill>
        <p:spPr>
          <a:xfrm>
            <a:off x="8416429" y="5004247"/>
            <a:ext cx="2638425" cy="819150"/>
          </a:xfrm>
          <a:prstGeom prst="rect">
            <a:avLst/>
          </a:prstGeom>
          <a:noFill/>
          <a:ln>
            <a:noFill/>
          </a:ln>
        </p:spPr>
      </p:pic>
      <p:pic>
        <p:nvPicPr>
          <p:cNvPr id="4098" name="Picture 2" descr="HHSC updates visitation rules for long-term care facilities">
            <a:extLst>
              <a:ext uri="{FF2B5EF4-FFF2-40B4-BE49-F238E27FC236}">
                <a16:creationId xmlns:a16="http://schemas.microsoft.com/office/drawing/2014/main" id="{CCA9DF0C-6591-42F5-BC29-6A48F40A7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253" y="4223197"/>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49861"/>
      </p:ext>
    </p:extLst>
  </p:cSld>
  <p:clrMapOvr>
    <a:masterClrMapping/>
  </p:clrMapOvr>
  <mc:AlternateContent xmlns:mc="http://schemas.openxmlformats.org/markup-compatibility/2006" xmlns:p14="http://schemas.microsoft.com/office/powerpoint/2010/main">
    <mc:Choice Requires="p14">
      <p:transition spd="slow" p14:dur="2000" advTm="6550"/>
    </mc:Choice>
    <mc:Fallback xmlns="">
      <p:transition spd="slow" advTm="65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D5D6-3FE3-41A4-8481-8929B14DD14D}"/>
              </a:ext>
            </a:extLst>
          </p:cNvPr>
          <p:cNvSpPr>
            <a:spLocks noGrp="1"/>
          </p:cNvSpPr>
          <p:nvPr>
            <p:ph type="title"/>
          </p:nvPr>
        </p:nvSpPr>
        <p:spPr>
          <a:xfrm>
            <a:off x="1451579" y="255879"/>
            <a:ext cx="9603275" cy="1049235"/>
          </a:xfrm>
        </p:spPr>
        <p:txBody>
          <a:bodyPr>
            <a:normAutofit fontScale="90000"/>
          </a:bodyPr>
          <a:lstStyle/>
          <a:p>
            <a:r>
              <a:rPr lang="en-US" b="0" i="0" dirty="0">
                <a:solidFill>
                  <a:srgbClr val="1B1B1B"/>
                </a:solidFill>
                <a:effectLst/>
                <a:latin typeface="Source Sans Pro Web"/>
              </a:rPr>
              <a:t>The following lists indicators, or </a:t>
            </a:r>
            <a:r>
              <a:rPr lang="en-US" b="1" i="0" dirty="0">
                <a:solidFill>
                  <a:srgbClr val="1B1B1B"/>
                </a:solidFill>
                <a:effectLst/>
                <a:latin typeface="Source Sans Pro Web"/>
              </a:rPr>
              <a:t>red flags</a:t>
            </a:r>
            <a:r>
              <a:rPr lang="en-US" b="0" i="0" dirty="0">
                <a:solidFill>
                  <a:srgbClr val="1B1B1B"/>
                </a:solidFill>
                <a:effectLst/>
                <a:latin typeface="Source Sans Pro Web"/>
              </a:rPr>
              <a:t>, to look for when treating your patients.</a:t>
            </a:r>
            <a:br>
              <a:rPr lang="en-US" b="0"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ACE63BA0-4551-4F11-A259-3DC052072CE5}"/>
              </a:ext>
            </a:extLst>
          </p:cNvPr>
          <p:cNvSpPr>
            <a:spLocks noGrp="1"/>
          </p:cNvSpPr>
          <p:nvPr>
            <p:ph idx="1"/>
          </p:nvPr>
        </p:nvSpPr>
        <p:spPr>
          <a:xfrm>
            <a:off x="1451578" y="1487412"/>
            <a:ext cx="9603275" cy="4578108"/>
          </a:xfrm>
        </p:spPr>
        <p:txBody>
          <a:bodyPr>
            <a:normAutofit fontScale="25000" lnSpcReduction="20000"/>
          </a:bodyPr>
          <a:lstStyle/>
          <a:p>
            <a:pPr marL="0" indent="0" algn="l">
              <a:buNone/>
            </a:pPr>
            <a:endParaRPr lang="en-US" sz="5600" b="0" i="0" dirty="0">
              <a:solidFill>
                <a:srgbClr val="1B1B1B"/>
              </a:solidFill>
              <a:effectLst/>
              <a:latin typeface="Source Sans Pro Web"/>
            </a:endParaRPr>
          </a:p>
          <a:p>
            <a:pPr marL="0" indent="0" algn="l">
              <a:buNone/>
            </a:pPr>
            <a:r>
              <a:rPr lang="en-US" sz="5600" b="1" i="0" dirty="0">
                <a:solidFill>
                  <a:srgbClr val="1B1B1B"/>
                </a:solidFill>
                <a:effectLst/>
                <a:latin typeface="Source Sans Pro Web"/>
              </a:rPr>
              <a:t>Physical Health</a:t>
            </a:r>
          </a:p>
          <a:p>
            <a:pPr algn="l">
              <a:buFont typeface="Arial" panose="020B0604020202020204" pitchFamily="34" charset="0"/>
              <a:buChar char="•"/>
            </a:pPr>
            <a:r>
              <a:rPr lang="en-US" sz="5600" b="0" i="0" dirty="0">
                <a:solidFill>
                  <a:srgbClr val="1B1B1B"/>
                </a:solidFill>
                <a:effectLst/>
                <a:latin typeface="Source Sans Pro Web"/>
              </a:rPr>
              <a:t>Frequent treatment of sexually transmitted infections or injuries</a:t>
            </a:r>
          </a:p>
          <a:p>
            <a:pPr algn="l">
              <a:buFont typeface="Arial" panose="020B0604020202020204" pitchFamily="34" charset="0"/>
              <a:buChar char="•"/>
            </a:pPr>
            <a:r>
              <a:rPr lang="en-US" sz="5600" b="0" i="0" dirty="0">
                <a:solidFill>
                  <a:srgbClr val="1B1B1B"/>
                </a:solidFill>
                <a:effectLst/>
                <a:latin typeface="Source Sans Pro Web"/>
              </a:rPr>
              <a:t>Multiple unwanted pregnancies</a:t>
            </a:r>
          </a:p>
          <a:p>
            <a:pPr algn="l">
              <a:buFont typeface="Arial" panose="020B0604020202020204" pitchFamily="34" charset="0"/>
              <a:buChar char="•"/>
            </a:pPr>
            <a:r>
              <a:rPr lang="en-US" sz="5600" b="0" i="0" dirty="0">
                <a:solidFill>
                  <a:srgbClr val="1B1B1B"/>
                </a:solidFill>
                <a:effectLst/>
                <a:latin typeface="Source Sans Pro Web"/>
              </a:rPr>
              <a:t>Fractures or burns</a:t>
            </a:r>
          </a:p>
          <a:p>
            <a:pPr algn="l">
              <a:buFont typeface="Arial" panose="020B0604020202020204" pitchFamily="34" charset="0"/>
              <a:buChar char="•"/>
            </a:pPr>
            <a:r>
              <a:rPr lang="en-US" sz="5600" b="0" i="0" dirty="0">
                <a:solidFill>
                  <a:srgbClr val="1B1B1B"/>
                </a:solidFill>
                <a:effectLst/>
                <a:latin typeface="Source Sans Pro Web"/>
              </a:rPr>
              <a:t>Bruising</a:t>
            </a:r>
          </a:p>
          <a:p>
            <a:pPr algn="l">
              <a:buFont typeface="Arial" panose="020B0604020202020204" pitchFamily="34" charset="0"/>
              <a:buChar char="•"/>
            </a:pPr>
            <a:r>
              <a:rPr lang="en-US" sz="5600" b="0" i="0" dirty="0">
                <a:solidFill>
                  <a:srgbClr val="1B1B1B"/>
                </a:solidFill>
                <a:effectLst/>
                <a:latin typeface="Source Sans Pro Web"/>
              </a:rPr>
              <a:t>Gastrointestinal problems</a:t>
            </a:r>
          </a:p>
          <a:p>
            <a:pPr algn="l">
              <a:buFont typeface="Arial" panose="020B0604020202020204" pitchFamily="34" charset="0"/>
              <a:buChar char="•"/>
            </a:pPr>
            <a:r>
              <a:rPr lang="en-US" sz="5600" b="0" i="0" dirty="0">
                <a:solidFill>
                  <a:srgbClr val="1B1B1B"/>
                </a:solidFill>
                <a:effectLst/>
                <a:latin typeface="Source Sans Pro Web"/>
              </a:rPr>
              <a:t>Skin or respiratory problems caused by exposure to agricultural or other chemicals</a:t>
            </a:r>
          </a:p>
          <a:p>
            <a:pPr algn="l">
              <a:buFont typeface="Arial" panose="020B0604020202020204" pitchFamily="34" charset="0"/>
              <a:buChar char="•"/>
            </a:pPr>
            <a:r>
              <a:rPr lang="en-US" sz="5600" b="0" i="0" dirty="0">
                <a:solidFill>
                  <a:srgbClr val="1B1B1B"/>
                </a:solidFill>
                <a:effectLst/>
                <a:latin typeface="Source Sans Pro Web"/>
              </a:rPr>
              <a:t>Communicable and non-communicable diseases</a:t>
            </a:r>
          </a:p>
          <a:p>
            <a:pPr algn="l">
              <a:buFont typeface="Arial" panose="020B0604020202020204" pitchFamily="34" charset="0"/>
              <a:buChar char="•"/>
            </a:pPr>
            <a:r>
              <a:rPr lang="en-US" sz="5600" b="0" i="0" dirty="0">
                <a:solidFill>
                  <a:srgbClr val="1B1B1B"/>
                </a:solidFill>
                <a:effectLst/>
                <a:latin typeface="Source Sans Pro Web"/>
              </a:rPr>
              <a:t>Oral health issues, including broken teeth</a:t>
            </a:r>
          </a:p>
          <a:p>
            <a:pPr algn="l">
              <a:buFont typeface="Arial" panose="020B0604020202020204" pitchFamily="34" charset="0"/>
              <a:buChar char="•"/>
            </a:pPr>
            <a:r>
              <a:rPr lang="en-US" sz="5600" b="0" i="0" dirty="0">
                <a:solidFill>
                  <a:srgbClr val="1B1B1B"/>
                </a:solidFill>
                <a:effectLst/>
                <a:latin typeface="Source Sans Pro Web"/>
              </a:rPr>
              <a:t>Chronic pain</a:t>
            </a:r>
          </a:p>
          <a:p>
            <a:pPr algn="l">
              <a:buFont typeface="Arial" panose="020B0604020202020204" pitchFamily="34" charset="0"/>
              <a:buChar char="•"/>
            </a:pPr>
            <a:r>
              <a:rPr lang="en-US" sz="5600" b="0" i="0" dirty="0">
                <a:solidFill>
                  <a:srgbClr val="1B1B1B"/>
                </a:solidFill>
                <a:effectLst/>
                <a:latin typeface="Source Sans Pro Web"/>
              </a:rPr>
              <a:t>Signs of concussions, traumatic brain injuries or unexplained memory loss</a:t>
            </a:r>
          </a:p>
          <a:p>
            <a:pPr algn="l">
              <a:buFont typeface="Arial" panose="020B0604020202020204" pitchFamily="34" charset="0"/>
              <a:buChar char="•"/>
            </a:pPr>
            <a:r>
              <a:rPr lang="en-US" sz="5600" b="0" i="0" dirty="0">
                <a:solidFill>
                  <a:srgbClr val="1B1B1B"/>
                </a:solidFill>
                <a:effectLst/>
                <a:latin typeface="Source Sans Pro Web"/>
              </a:rPr>
              <a:t>Malnutrition</a:t>
            </a:r>
          </a:p>
          <a:p>
            <a:endParaRPr lang="en-US" dirty="0"/>
          </a:p>
        </p:txBody>
      </p:sp>
      <p:pic>
        <p:nvPicPr>
          <p:cNvPr id="4" name="Google Shape;86;p1">
            <a:extLst>
              <a:ext uri="{FF2B5EF4-FFF2-40B4-BE49-F238E27FC236}">
                <a16:creationId xmlns:a16="http://schemas.microsoft.com/office/drawing/2014/main" id="{720FD11A-178C-49F3-B500-D68DF84D6EDD}"/>
              </a:ext>
            </a:extLst>
          </p:cNvPr>
          <p:cNvPicPr preferRelativeResize="0"/>
          <p:nvPr/>
        </p:nvPicPr>
        <p:blipFill rotWithShape="1">
          <a:blip r:embed="rId2">
            <a:alphaModFix/>
          </a:blip>
          <a:srcRect/>
          <a:stretch/>
        </p:blipFill>
        <p:spPr>
          <a:xfrm>
            <a:off x="8511222" y="5111750"/>
            <a:ext cx="2638425" cy="819150"/>
          </a:xfrm>
          <a:prstGeom prst="rect">
            <a:avLst/>
          </a:prstGeom>
          <a:noFill/>
          <a:ln>
            <a:noFill/>
          </a:ln>
        </p:spPr>
      </p:pic>
      <p:pic>
        <p:nvPicPr>
          <p:cNvPr id="5122" name="Picture 2" descr="HHSC updates visitation rules for long-term care facilities">
            <a:extLst>
              <a:ext uri="{FF2B5EF4-FFF2-40B4-BE49-F238E27FC236}">
                <a16:creationId xmlns:a16="http://schemas.microsoft.com/office/drawing/2014/main" id="{35F46B9F-D594-4E8B-A17F-BCAD500E9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933" y="2090420"/>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34150"/>
      </p:ext>
    </p:extLst>
  </p:cSld>
  <p:clrMapOvr>
    <a:masterClrMapping/>
  </p:clrMapOvr>
  <mc:AlternateContent xmlns:mc="http://schemas.openxmlformats.org/markup-compatibility/2006" xmlns:p14="http://schemas.microsoft.com/office/powerpoint/2010/main">
    <mc:Choice Requires="p14">
      <p:transition spd="slow" p14:dur="2000" advTm="6789"/>
    </mc:Choice>
    <mc:Fallback xmlns="">
      <p:transition spd="slow" advTm="678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4451-22C7-46F5-B0C5-1A29EF18F541}"/>
              </a:ext>
            </a:extLst>
          </p:cNvPr>
          <p:cNvSpPr>
            <a:spLocks noGrp="1"/>
          </p:cNvSpPr>
          <p:nvPr>
            <p:ph type="title"/>
          </p:nvPr>
        </p:nvSpPr>
        <p:spPr/>
        <p:txBody>
          <a:bodyPr/>
          <a:lstStyle/>
          <a:p>
            <a:r>
              <a:rPr lang="en-US" b="1" i="0" dirty="0">
                <a:solidFill>
                  <a:srgbClr val="1B1B1B"/>
                </a:solidFill>
                <a:effectLst/>
                <a:latin typeface="Source Sans Pro Web"/>
              </a:rPr>
              <a:t>Behavioral Health</a:t>
            </a:r>
            <a:br>
              <a:rPr lang="en-US" b="1" i="0" dirty="0">
                <a:solidFill>
                  <a:srgbClr val="1B1B1B"/>
                </a:solidFill>
                <a:effectLst/>
                <a:latin typeface="Source Sans Pro Web"/>
              </a:rPr>
            </a:br>
            <a:endParaRPr lang="en-US" dirty="0"/>
          </a:p>
        </p:txBody>
      </p:sp>
      <p:sp>
        <p:nvSpPr>
          <p:cNvPr id="3" name="Content Placeholder 2">
            <a:extLst>
              <a:ext uri="{FF2B5EF4-FFF2-40B4-BE49-F238E27FC236}">
                <a16:creationId xmlns:a16="http://schemas.microsoft.com/office/drawing/2014/main" id="{E26D2D65-B6B6-4595-8667-B0F1CAE45076}"/>
              </a:ext>
            </a:extLst>
          </p:cNvPr>
          <p:cNvSpPr>
            <a:spLocks noGrp="1"/>
          </p:cNvSpPr>
          <p:nvPr>
            <p:ph idx="1"/>
          </p:nvPr>
        </p:nvSpPr>
        <p:spPr/>
        <p:txBody>
          <a:bodyPr>
            <a:normAutofit fontScale="70000" lnSpcReduction="20000"/>
          </a:bodyPr>
          <a:lstStyle/>
          <a:p>
            <a:r>
              <a:rPr lang="en-US" sz="2800" b="0" i="0" dirty="0">
                <a:solidFill>
                  <a:srgbClr val="1B1B1B"/>
                </a:solidFill>
                <a:effectLst/>
                <a:latin typeface="Source Sans Pro Web"/>
              </a:rPr>
              <a:t>Unwilling to answer questions about their health</a:t>
            </a:r>
          </a:p>
          <a:p>
            <a:pPr algn="l">
              <a:buFont typeface="Arial" panose="020B0604020202020204" pitchFamily="34" charset="0"/>
              <a:buChar char="•"/>
            </a:pPr>
            <a:r>
              <a:rPr lang="en-US" sz="2800" b="0" i="0" dirty="0">
                <a:solidFill>
                  <a:srgbClr val="1B1B1B"/>
                </a:solidFill>
                <a:effectLst/>
                <a:latin typeface="Source Sans Pro Web"/>
              </a:rPr>
              <a:t>Unable to concentrate or provide basic information including age, address or time</a:t>
            </a:r>
          </a:p>
          <a:p>
            <a:pPr algn="l">
              <a:buFont typeface="Arial" panose="020B0604020202020204" pitchFamily="34" charset="0"/>
              <a:buChar char="•"/>
            </a:pPr>
            <a:r>
              <a:rPr lang="en-US" sz="2800" b="0" i="0" dirty="0">
                <a:solidFill>
                  <a:srgbClr val="1B1B1B"/>
                </a:solidFill>
                <a:effectLst/>
                <a:latin typeface="Source Sans Pro Web"/>
              </a:rPr>
              <a:t>Gives confusing or contradicting information</a:t>
            </a:r>
          </a:p>
          <a:p>
            <a:pPr algn="l">
              <a:buFont typeface="Arial" panose="020B0604020202020204" pitchFamily="34" charset="0"/>
              <a:buChar char="•"/>
            </a:pPr>
            <a:r>
              <a:rPr lang="en-US" sz="2800" b="0" i="0" dirty="0">
                <a:solidFill>
                  <a:srgbClr val="1B1B1B"/>
                </a:solidFill>
                <a:effectLst/>
                <a:latin typeface="Source Sans Pro Web"/>
              </a:rPr>
              <a:t>Abuses substances</a:t>
            </a:r>
          </a:p>
          <a:p>
            <a:pPr algn="l">
              <a:buFont typeface="Arial" panose="020B0604020202020204" pitchFamily="34" charset="0"/>
              <a:buChar char="•"/>
            </a:pPr>
            <a:r>
              <a:rPr lang="en-US" sz="2800" b="0" i="0" dirty="0">
                <a:solidFill>
                  <a:srgbClr val="1B1B1B"/>
                </a:solidFill>
                <a:effectLst/>
                <a:latin typeface="Source Sans Pro Web"/>
              </a:rPr>
              <a:t>Has depression or anxiety</a:t>
            </a:r>
          </a:p>
          <a:p>
            <a:pPr algn="l">
              <a:buFont typeface="Arial" panose="020B0604020202020204" pitchFamily="34" charset="0"/>
              <a:buChar char="•"/>
            </a:pPr>
            <a:r>
              <a:rPr lang="en-US" sz="2800" b="0" i="0" dirty="0">
                <a:solidFill>
                  <a:srgbClr val="1B1B1B"/>
                </a:solidFill>
                <a:effectLst/>
                <a:latin typeface="Source Sans Pro Web"/>
              </a:rPr>
              <a:t>Appears nervous or avoids eye contact</a:t>
            </a:r>
          </a:p>
          <a:p>
            <a:pPr algn="l">
              <a:buFont typeface="Arial" panose="020B0604020202020204" pitchFamily="34" charset="0"/>
              <a:buChar char="•"/>
            </a:pPr>
            <a:r>
              <a:rPr lang="en-US" sz="2800" b="0" i="0" dirty="0">
                <a:solidFill>
                  <a:srgbClr val="1B1B1B"/>
                </a:solidFill>
                <a:effectLst/>
                <a:latin typeface="Source Sans Pro Web"/>
              </a:rPr>
              <a:t>Has post-traumatic stress disorder</a:t>
            </a:r>
          </a:p>
          <a:p>
            <a:endParaRPr lang="en-US" dirty="0"/>
          </a:p>
        </p:txBody>
      </p:sp>
      <p:pic>
        <p:nvPicPr>
          <p:cNvPr id="4" name="Google Shape;86;p1">
            <a:extLst>
              <a:ext uri="{FF2B5EF4-FFF2-40B4-BE49-F238E27FC236}">
                <a16:creationId xmlns:a16="http://schemas.microsoft.com/office/drawing/2014/main" id="{F6B08E40-A346-460D-8A9B-2CC7C1ADD4AF}"/>
              </a:ext>
            </a:extLst>
          </p:cNvPr>
          <p:cNvPicPr preferRelativeResize="0"/>
          <p:nvPr/>
        </p:nvPicPr>
        <p:blipFill rotWithShape="1">
          <a:blip r:embed="rId2">
            <a:alphaModFix/>
          </a:blip>
          <a:srcRect/>
          <a:stretch/>
        </p:blipFill>
        <p:spPr>
          <a:xfrm>
            <a:off x="8562022" y="5173636"/>
            <a:ext cx="2638425" cy="819150"/>
          </a:xfrm>
          <a:prstGeom prst="rect">
            <a:avLst/>
          </a:prstGeom>
          <a:noFill/>
          <a:ln>
            <a:noFill/>
          </a:ln>
        </p:spPr>
      </p:pic>
      <p:pic>
        <p:nvPicPr>
          <p:cNvPr id="6146" name="Picture 2" descr="HHSC updates visitation rules for long-term care facilities">
            <a:extLst>
              <a:ext uri="{FF2B5EF4-FFF2-40B4-BE49-F238E27FC236}">
                <a16:creationId xmlns:a16="http://schemas.microsoft.com/office/drawing/2014/main" id="{52A7E441-E075-494D-B4AE-234F3086C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299" y="25355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18460"/>
      </p:ext>
    </p:extLst>
  </p:cSld>
  <p:clrMapOvr>
    <a:masterClrMapping/>
  </p:clrMapOvr>
  <mc:AlternateContent xmlns:mc="http://schemas.openxmlformats.org/markup-compatibility/2006" xmlns:p14="http://schemas.microsoft.com/office/powerpoint/2010/main">
    <mc:Choice Requires="p14">
      <p:transition spd="slow" p14:dur="2000" advTm="7042"/>
    </mc:Choice>
    <mc:Fallback xmlns="">
      <p:transition spd="slow" advTm="7042"/>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5483</TotalTime>
  <Words>1417</Words>
  <Application>Microsoft Office PowerPoint</Application>
  <PresentationFormat>Widescreen</PresentationFormat>
  <Paragraphs>170</Paragraphs>
  <Slides>31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Gill Sans MT</vt:lpstr>
      <vt:lpstr>Libre Baskerville</vt:lpstr>
      <vt:lpstr>Libre Franklin</vt:lpstr>
      <vt:lpstr>Source Sans Pro Web</vt:lpstr>
      <vt:lpstr>Gallery</vt:lpstr>
      <vt:lpstr>Human Trafficking in Texas</vt:lpstr>
      <vt:lpstr>TSO Legislative Committee 2021-2023</vt:lpstr>
      <vt:lpstr>PowerPoint Presentation</vt:lpstr>
      <vt:lpstr>Texas Human Trafficking Resource Center </vt:lpstr>
      <vt:lpstr>What Is Human Trafficking? </vt:lpstr>
      <vt:lpstr>Resources from Ken Paxton,  Attorney General of Texas</vt:lpstr>
      <vt:lpstr>How Do I Identify Human Trafficking in My Practice? </vt:lpstr>
      <vt:lpstr>The following lists indicators, or red flags, to look for when treating your patients. </vt:lpstr>
      <vt:lpstr>Behavioral Health </vt:lpstr>
      <vt:lpstr>Other Indicators of Trafficking </vt:lpstr>
      <vt:lpstr>Health Care Practitioner Human Trafficking Training | Texas Health and Human Services</vt:lpstr>
      <vt:lpstr> Screening Tools for Health Care Practitioners  </vt:lpstr>
      <vt:lpstr>Provider Guidebook: Services for Victims of Human Trafficking in Texas</vt:lpstr>
      <vt:lpstr>Office of the Governor Child Sex Trafficking Team (CSTT) </vt:lpstr>
      <vt:lpstr>TEA Mandates—December 2020</vt:lpstr>
      <vt:lpstr>TEA Mandates—December 2020</vt:lpstr>
      <vt:lpstr>TEA Mandates—December 2020</vt:lpstr>
      <vt:lpstr>TEA Mandates—December 2020</vt:lpstr>
      <vt:lpstr>TEA Mandates—December 2020</vt:lpstr>
      <vt:lpstr>Key tips for educators</vt:lpstr>
      <vt:lpstr>Don’t </vt:lpstr>
      <vt:lpstr>Human trafficking of school-aged children</vt:lpstr>
      <vt:lpstr>TEA Child abuse and awareness webinars </vt:lpstr>
      <vt:lpstr>Rise to the challenge training</vt:lpstr>
      <vt:lpstr>PowerPoint Presentation</vt:lpstr>
      <vt:lpstr>PowerPoint Presentation</vt:lpstr>
      <vt:lpstr>Preventing Human Trafficking </vt:lpstr>
      <vt:lpstr>Texas Human Trafficking Prevention Coordinating Council </vt:lpstr>
      <vt:lpstr>Report Human Trafficking </vt:lpstr>
      <vt:lpstr>Citations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in Texas</dc:title>
  <dc:creator>Elizabeth Horton</dc:creator>
  <cp:lastModifiedBy>Elizabeth Horton</cp:lastModifiedBy>
  <cp:revision>22</cp:revision>
  <cp:lastPrinted>2023-03-14T15:54:55Z</cp:lastPrinted>
  <dcterms:created xsi:type="dcterms:W3CDTF">2022-04-18T19:20:07Z</dcterms:created>
  <dcterms:modified xsi:type="dcterms:W3CDTF">2023-06-11T18:33:26Z</dcterms:modified>
</cp:coreProperties>
</file>